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8" r:id="rId10"/>
    <p:sldId id="261" r:id="rId11"/>
    <p:sldId id="262" r:id="rId12"/>
    <p:sldId id="263" r:id="rId13"/>
    <p:sldId id="264" r:id="rId14"/>
    <p:sldId id="267" r:id="rId15"/>
    <p:sldId id="274" r:id="rId16"/>
    <p:sldId id="270" r:id="rId17"/>
    <p:sldId id="272" r:id="rId18"/>
    <p:sldId id="273" r:id="rId19"/>
    <p:sldId id="277" r:id="rId20"/>
    <p:sldId id="269" r:id="rId21"/>
    <p:sldId id="279" r:id="rId22"/>
    <p:sldId id="271" r:id="rId23"/>
    <p:sldId id="278" r:id="rId24"/>
    <p:sldId id="276" r:id="rId25"/>
    <p:sldId id="280" r:id="rId26"/>
    <p:sldId id="275" r:id="rId27"/>
    <p:sldId id="266" r:id="rId28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Raporty,%20statystyki\2021\Denae%20dla%20RN%20cze%202021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Raporty,%20statystyki\2021\Denae%20dla%20RN%20cze%202021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Raporty,%20statystyki\2021\Denae%20dla%20RN%20cze%202021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Raporty,%20statystyki\2021\Denae%20dla%20RN%20cze%202021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Raporty,%20statystyki\2021\Denae%20dla%20RN%20cze%202021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/>
              <a:t>Dynamika sprzedaży brutto w 2020 r.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marker>
            <c:symbol val="none"/>
          </c:marker>
          <c:cat>
            <c:strRef>
              <c:f>Arkusz2!$A$1:$A$12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Arkusz2!$B$1:$B$12</c:f>
              <c:numCache>
                <c:formatCode>#,##0.00\ "zł"</c:formatCode>
                <c:ptCount val="12"/>
                <c:pt idx="0">
                  <c:v>772171.11</c:v>
                </c:pt>
                <c:pt idx="1">
                  <c:v>837200.97000000009</c:v>
                </c:pt>
                <c:pt idx="2">
                  <c:v>209451.06</c:v>
                </c:pt>
                <c:pt idx="3">
                  <c:v>-21581.47</c:v>
                </c:pt>
                <c:pt idx="4">
                  <c:v>614.35999999999979</c:v>
                </c:pt>
                <c:pt idx="5">
                  <c:v>269244.0300000002</c:v>
                </c:pt>
                <c:pt idx="6">
                  <c:v>565617.94000000041</c:v>
                </c:pt>
                <c:pt idx="7">
                  <c:v>698061.58</c:v>
                </c:pt>
                <c:pt idx="8">
                  <c:v>508348.06</c:v>
                </c:pt>
                <c:pt idx="9">
                  <c:v>325304.94999999995</c:v>
                </c:pt>
                <c:pt idx="10">
                  <c:v>84100.36</c:v>
                </c:pt>
                <c:pt idx="11">
                  <c:v>31367.37</c:v>
                </c:pt>
              </c:numCache>
            </c:numRef>
          </c:val>
        </c:ser>
        <c:marker val="1"/>
        <c:axId val="123987840"/>
        <c:axId val="124911616"/>
      </c:lineChart>
      <c:catAx>
        <c:axId val="123987840"/>
        <c:scaling>
          <c:orientation val="minMax"/>
        </c:scaling>
        <c:axPos val="b"/>
        <c:majorTickMark val="none"/>
        <c:tickLblPos val="nextTo"/>
        <c:crossAx val="124911616"/>
        <c:crosses val="autoZero"/>
        <c:auto val="1"/>
        <c:lblAlgn val="ctr"/>
        <c:lblOffset val="100"/>
      </c:catAx>
      <c:valAx>
        <c:axId val="124911616"/>
        <c:scaling>
          <c:orientation val="minMax"/>
        </c:scaling>
        <c:axPos val="l"/>
        <c:majorGridlines/>
        <c:numFmt formatCode="#,##0.00\ &quot;zł&quot;" sourceLinked="1"/>
        <c:majorTickMark val="none"/>
        <c:tickLblPos val="nextTo"/>
        <c:crossAx val="123987840"/>
        <c:crosses val="autoZero"/>
        <c:crossBetween val="between"/>
      </c:valAx>
    </c:plotArea>
    <c:plotVisOnly val="1"/>
    <c:dispBlanksAs val="zero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/>
              <a:t>Struktura sprzedaży w 2020 r.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CatName val="1"/>
            <c:showPercent val="1"/>
          </c:dLbls>
          <c:cat>
            <c:strRef>
              <c:f>Arkusz4!$B$2:$E$2</c:f>
              <c:strCache>
                <c:ptCount val="4"/>
                <c:pt idx="0">
                  <c:v>Aquapark</c:v>
                </c:pt>
                <c:pt idx="1">
                  <c:v>Profitt (spa, fitness, siłownia)</c:v>
                </c:pt>
                <c:pt idx="2">
                  <c:v>Gastronomia (restauracja, kawiarnia, kręgielnia)</c:v>
                </c:pt>
                <c:pt idx="3">
                  <c:v>Hotel</c:v>
                </c:pt>
              </c:strCache>
            </c:strRef>
          </c:cat>
          <c:val>
            <c:numRef>
              <c:f>Arkusz4!$B$3:$E$3</c:f>
              <c:numCache>
                <c:formatCode>#,##0.00\ "zł";[Red]\-#,##0.00\ "zł"</c:formatCode>
                <c:ptCount val="4"/>
                <c:pt idx="0">
                  <c:v>1797119.81</c:v>
                </c:pt>
                <c:pt idx="1">
                  <c:v>284696.86</c:v>
                </c:pt>
                <c:pt idx="2">
                  <c:v>683066.59</c:v>
                </c:pt>
                <c:pt idx="3">
                  <c:v>1515017.06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lineChart>
        <c:grouping val="standard"/>
        <c:ser>
          <c:idx val="0"/>
          <c:order val="0"/>
          <c:tx>
            <c:strRef>
              <c:f>Arkusz3!$B$1:$B$2</c:f>
              <c:strCache>
                <c:ptCount val="1"/>
                <c:pt idx="0">
                  <c:v>Aquapark</c:v>
                </c:pt>
              </c:strCache>
            </c:strRef>
          </c:tx>
          <c:marker>
            <c:symbol val="none"/>
          </c:marker>
          <c:cat>
            <c:strRef>
              <c:f>Arkusz3!$A$3:$A$14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Arkusz3!$B$3:$B$14</c:f>
              <c:numCache>
                <c:formatCode>#,##0.00\ "zł"</c:formatCode>
                <c:ptCount val="12"/>
                <c:pt idx="0">
                  <c:v>352777.60000000003</c:v>
                </c:pt>
                <c:pt idx="1">
                  <c:v>370282.03</c:v>
                </c:pt>
                <c:pt idx="2">
                  <c:v>89784.239999999991</c:v>
                </c:pt>
                <c:pt idx="3">
                  <c:v>852.1700000000003</c:v>
                </c:pt>
                <c:pt idx="4">
                  <c:v>1303.26</c:v>
                </c:pt>
                <c:pt idx="5">
                  <c:v>139123.02000000002</c:v>
                </c:pt>
                <c:pt idx="6">
                  <c:v>242969.72999999998</c:v>
                </c:pt>
                <c:pt idx="7">
                  <c:v>288321.28999999998</c:v>
                </c:pt>
                <c:pt idx="8">
                  <c:v>183701.2</c:v>
                </c:pt>
                <c:pt idx="9">
                  <c:v>111929.3</c:v>
                </c:pt>
                <c:pt idx="10">
                  <c:v>15075.97</c:v>
                </c:pt>
                <c:pt idx="11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Arkusz3!$C$1:$C$2</c:f>
              <c:strCache>
                <c:ptCount val="1"/>
                <c:pt idx="0">
                  <c:v>Profit (SPA, fitness, siłownia)</c:v>
                </c:pt>
              </c:strCache>
            </c:strRef>
          </c:tx>
          <c:marker>
            <c:symbol val="none"/>
          </c:marker>
          <c:cat>
            <c:strRef>
              <c:f>Arkusz3!$A$3:$A$14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Arkusz3!$C$3:$C$14</c:f>
              <c:numCache>
                <c:formatCode>#,##0.00\ "zł";[Red]\-#,##0.00\ "zł"</c:formatCode>
                <c:ptCount val="12"/>
                <c:pt idx="0">
                  <c:v>44437.36</c:v>
                </c:pt>
                <c:pt idx="1">
                  <c:v>45442.53</c:v>
                </c:pt>
                <c:pt idx="2">
                  <c:v>9153.2000000000007</c:v>
                </c:pt>
                <c:pt idx="3">
                  <c:v>0</c:v>
                </c:pt>
                <c:pt idx="4">
                  <c:v>389</c:v>
                </c:pt>
                <c:pt idx="5">
                  <c:v>21110.54</c:v>
                </c:pt>
                <c:pt idx="6">
                  <c:v>55128.28</c:v>
                </c:pt>
                <c:pt idx="7">
                  <c:v>41559.289999999994</c:v>
                </c:pt>
                <c:pt idx="8">
                  <c:v>36773.219999999994</c:v>
                </c:pt>
                <c:pt idx="9">
                  <c:v>20763.439999999988</c:v>
                </c:pt>
                <c:pt idx="10">
                  <c:v>7560</c:v>
                </c:pt>
                <c:pt idx="11">
                  <c:v>2380</c:v>
                </c:pt>
              </c:numCache>
            </c:numRef>
          </c:val>
        </c:ser>
        <c:ser>
          <c:idx val="2"/>
          <c:order val="2"/>
          <c:tx>
            <c:strRef>
              <c:f>Arkusz3!$D$1:$D$2</c:f>
              <c:strCache>
                <c:ptCount val="1"/>
                <c:pt idx="0">
                  <c:v>Gastronomia (restauracja, kawiarnia, kręgielnia, sklepik</c:v>
                </c:pt>
              </c:strCache>
            </c:strRef>
          </c:tx>
          <c:marker>
            <c:symbol val="none"/>
          </c:marker>
          <c:cat>
            <c:strRef>
              <c:f>Arkusz3!$A$3:$A$14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Arkusz3!$D$3:$D$14</c:f>
              <c:numCache>
                <c:formatCode>#,##0.00\ "zł";[Red]\-#,##0.00\ "zł"</c:formatCode>
                <c:ptCount val="12"/>
                <c:pt idx="0">
                  <c:v>121954.31</c:v>
                </c:pt>
                <c:pt idx="1">
                  <c:v>138358.28</c:v>
                </c:pt>
                <c:pt idx="2">
                  <c:v>56691.25</c:v>
                </c:pt>
                <c:pt idx="3">
                  <c:v>0</c:v>
                </c:pt>
                <c:pt idx="4">
                  <c:v>520</c:v>
                </c:pt>
                <c:pt idx="5">
                  <c:v>42264.789999999994</c:v>
                </c:pt>
                <c:pt idx="6">
                  <c:v>69481.95</c:v>
                </c:pt>
                <c:pt idx="7">
                  <c:v>80363.5</c:v>
                </c:pt>
                <c:pt idx="8">
                  <c:v>102936.65000000002</c:v>
                </c:pt>
                <c:pt idx="9">
                  <c:v>47339.360000000001</c:v>
                </c:pt>
                <c:pt idx="10">
                  <c:v>15870.75</c:v>
                </c:pt>
                <c:pt idx="11">
                  <c:v>7285.75</c:v>
                </c:pt>
              </c:numCache>
            </c:numRef>
          </c:val>
        </c:ser>
        <c:ser>
          <c:idx val="3"/>
          <c:order val="3"/>
          <c:tx>
            <c:strRef>
              <c:f>Arkusz3!$E$1:$E$2</c:f>
              <c:strCache>
                <c:ptCount val="1"/>
                <c:pt idx="0">
                  <c:v>Hotel</c:v>
                </c:pt>
              </c:strCache>
            </c:strRef>
          </c:tx>
          <c:marker>
            <c:symbol val="none"/>
          </c:marker>
          <c:cat>
            <c:strRef>
              <c:f>Arkusz3!$A$3:$A$14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Arkusz3!$E$3:$E$14</c:f>
              <c:numCache>
                <c:formatCode>#,##0.00\ "zł";[Red]\-#,##0.00\ "zł"</c:formatCode>
                <c:ptCount val="12"/>
                <c:pt idx="0">
                  <c:v>253001.84</c:v>
                </c:pt>
                <c:pt idx="1">
                  <c:v>283118.13</c:v>
                </c:pt>
                <c:pt idx="2">
                  <c:v>53822.37</c:v>
                </c:pt>
                <c:pt idx="3">
                  <c:v>-22433.64</c:v>
                </c:pt>
                <c:pt idx="4">
                  <c:v>-1597.9</c:v>
                </c:pt>
                <c:pt idx="5">
                  <c:v>66745.680000000022</c:v>
                </c:pt>
                <c:pt idx="6">
                  <c:v>198037.97999999998</c:v>
                </c:pt>
                <c:pt idx="7">
                  <c:v>287817.5</c:v>
                </c:pt>
                <c:pt idx="8">
                  <c:v>184936.99</c:v>
                </c:pt>
                <c:pt idx="9">
                  <c:v>145272.84999999998</c:v>
                </c:pt>
                <c:pt idx="10">
                  <c:v>45593.64</c:v>
                </c:pt>
                <c:pt idx="11">
                  <c:v>20701.62</c:v>
                </c:pt>
              </c:numCache>
            </c:numRef>
          </c:val>
        </c:ser>
        <c:ser>
          <c:idx val="4"/>
          <c:order val="4"/>
          <c:tx>
            <c:strRef>
              <c:f>Arkusz3!$F$1:$F$2</c:f>
              <c:strCache>
                <c:ptCount val="1"/>
                <c:pt idx="0">
                  <c:v>SUMA</c:v>
                </c:pt>
              </c:strCache>
            </c:strRef>
          </c:tx>
          <c:marker>
            <c:symbol val="none"/>
          </c:marker>
          <c:cat>
            <c:strRef>
              <c:f>Arkusz3!$A$3:$A$14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Arkusz3!$F$3:$F$14</c:f>
              <c:numCache>
                <c:formatCode>#,##0.00\ "zł";[Red]\-#,##0.00\ "zł"</c:formatCode>
                <c:ptCount val="12"/>
                <c:pt idx="0">
                  <c:v>772171.11</c:v>
                </c:pt>
                <c:pt idx="1">
                  <c:v>837200.97000000009</c:v>
                </c:pt>
                <c:pt idx="2">
                  <c:v>209451.06</c:v>
                </c:pt>
                <c:pt idx="3">
                  <c:v>-21581.47</c:v>
                </c:pt>
                <c:pt idx="4">
                  <c:v>614.35999999999979</c:v>
                </c:pt>
                <c:pt idx="5">
                  <c:v>269244.0300000002</c:v>
                </c:pt>
                <c:pt idx="6">
                  <c:v>565617.94000000041</c:v>
                </c:pt>
                <c:pt idx="7">
                  <c:v>698061.58</c:v>
                </c:pt>
                <c:pt idx="8">
                  <c:v>508348.06</c:v>
                </c:pt>
                <c:pt idx="9">
                  <c:v>325304.94999999995</c:v>
                </c:pt>
                <c:pt idx="10">
                  <c:v>84100.36</c:v>
                </c:pt>
                <c:pt idx="11">
                  <c:v>31367.37</c:v>
                </c:pt>
              </c:numCache>
            </c:numRef>
          </c:val>
        </c:ser>
        <c:marker val="1"/>
        <c:axId val="128668032"/>
        <c:axId val="128669568"/>
      </c:lineChart>
      <c:catAx>
        <c:axId val="128668032"/>
        <c:scaling>
          <c:orientation val="minMax"/>
        </c:scaling>
        <c:axPos val="b"/>
        <c:tickLblPos val="nextTo"/>
        <c:crossAx val="128669568"/>
        <c:crosses val="autoZero"/>
        <c:auto val="1"/>
        <c:lblAlgn val="ctr"/>
        <c:lblOffset val="100"/>
      </c:catAx>
      <c:valAx>
        <c:axId val="128669568"/>
        <c:scaling>
          <c:orientation val="minMax"/>
        </c:scaling>
        <c:axPos val="l"/>
        <c:majorGridlines/>
        <c:numFmt formatCode="#,##0.00\ &quot;zł&quot;" sourceLinked="1"/>
        <c:tickLblPos val="nextTo"/>
        <c:crossAx val="12866803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lineChart>
        <c:grouping val="standard"/>
        <c:ser>
          <c:idx val="0"/>
          <c:order val="0"/>
          <c:tx>
            <c:strRef>
              <c:f>Arkusz6!$B$1</c:f>
              <c:strCache>
                <c:ptCount val="1"/>
                <c:pt idx="0">
                  <c:v>2019 r.</c:v>
                </c:pt>
              </c:strCache>
            </c:strRef>
          </c:tx>
          <c:marker>
            <c:symbol val="none"/>
          </c:marker>
          <c:cat>
            <c:strRef>
              <c:f>Arkusz6!$A$2:$A$13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Arkusz6!$B$2:$B$13</c:f>
              <c:numCache>
                <c:formatCode>#,##0</c:formatCode>
                <c:ptCount val="12"/>
                <c:pt idx="0">
                  <c:v>22044</c:v>
                </c:pt>
                <c:pt idx="1">
                  <c:v>17252</c:v>
                </c:pt>
                <c:pt idx="2">
                  <c:v>18947</c:v>
                </c:pt>
                <c:pt idx="3">
                  <c:v>15466</c:v>
                </c:pt>
                <c:pt idx="4">
                  <c:v>17531</c:v>
                </c:pt>
                <c:pt idx="5">
                  <c:v>21172</c:v>
                </c:pt>
                <c:pt idx="6">
                  <c:v>24971</c:v>
                </c:pt>
                <c:pt idx="7">
                  <c:v>25307</c:v>
                </c:pt>
                <c:pt idx="8">
                  <c:v>9739</c:v>
                </c:pt>
                <c:pt idx="9">
                  <c:v>14028</c:v>
                </c:pt>
                <c:pt idx="10">
                  <c:v>16028</c:v>
                </c:pt>
                <c:pt idx="11">
                  <c:v>14772</c:v>
                </c:pt>
              </c:numCache>
            </c:numRef>
          </c:val>
        </c:ser>
        <c:ser>
          <c:idx val="1"/>
          <c:order val="1"/>
          <c:tx>
            <c:strRef>
              <c:f>Arkusz6!$C$1</c:f>
              <c:strCache>
                <c:ptCount val="1"/>
                <c:pt idx="0">
                  <c:v>2020 r.</c:v>
                </c:pt>
              </c:strCache>
            </c:strRef>
          </c:tx>
          <c:marker>
            <c:symbol val="none"/>
          </c:marker>
          <c:cat>
            <c:strRef>
              <c:f>Arkusz6!$A$2:$A$13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Arkusz6!$C$2:$C$13</c:f>
              <c:numCache>
                <c:formatCode>#,##0</c:formatCode>
                <c:ptCount val="12"/>
                <c:pt idx="0">
                  <c:v>21738</c:v>
                </c:pt>
                <c:pt idx="1">
                  <c:v>20964</c:v>
                </c:pt>
                <c:pt idx="2">
                  <c:v>4889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8085</c:v>
                </c:pt>
                <c:pt idx="6">
                  <c:v>15268</c:v>
                </c:pt>
                <c:pt idx="7">
                  <c:v>15500</c:v>
                </c:pt>
                <c:pt idx="8">
                  <c:v>10759</c:v>
                </c:pt>
                <c:pt idx="9">
                  <c:v>6551</c:v>
                </c:pt>
                <c:pt idx="10" formatCode="General">
                  <c:v>299</c:v>
                </c:pt>
                <c:pt idx="11" formatCode="General">
                  <c:v>0</c:v>
                </c:pt>
              </c:numCache>
            </c:numRef>
          </c:val>
        </c:ser>
        <c:marker val="1"/>
        <c:axId val="171095936"/>
        <c:axId val="171097472"/>
      </c:lineChart>
      <c:catAx>
        <c:axId val="171095936"/>
        <c:scaling>
          <c:orientation val="minMax"/>
        </c:scaling>
        <c:axPos val="b"/>
        <c:tickLblPos val="nextTo"/>
        <c:crossAx val="171097472"/>
        <c:crosses val="autoZero"/>
        <c:auto val="1"/>
        <c:lblAlgn val="ctr"/>
        <c:lblOffset val="100"/>
      </c:catAx>
      <c:valAx>
        <c:axId val="171097472"/>
        <c:scaling>
          <c:orientation val="minMax"/>
        </c:scaling>
        <c:axPos val="l"/>
        <c:majorGridlines/>
        <c:numFmt formatCode="#,##0" sourceLinked="1"/>
        <c:tickLblPos val="nextTo"/>
        <c:crossAx val="17109593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dirty="0"/>
              <a:t>Dynamika </a:t>
            </a:r>
            <a:r>
              <a:rPr lang="pl-PL" dirty="0" smtClean="0"/>
              <a:t>obłożenia </a:t>
            </a:r>
            <a:r>
              <a:rPr lang="pl-PL" dirty="0"/>
              <a:t>hotelu w </a:t>
            </a:r>
            <a:r>
              <a:rPr lang="pl-PL" dirty="0" smtClean="0"/>
              <a:t>2020 </a:t>
            </a:r>
            <a:r>
              <a:rPr lang="pl-PL" dirty="0"/>
              <a:t>i 2019 r.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Arkusz8!$B$1</c:f>
              <c:strCache>
                <c:ptCount val="1"/>
                <c:pt idx="0">
                  <c:v>2019 r.</c:v>
                </c:pt>
              </c:strCache>
            </c:strRef>
          </c:tx>
          <c:marker>
            <c:symbol val="none"/>
          </c:marker>
          <c:cat>
            <c:strRef>
              <c:f>Arkusz8!$A$2:$A$13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Arkusz8!$B$2:$B$13</c:f>
              <c:numCache>
                <c:formatCode>General</c:formatCode>
                <c:ptCount val="12"/>
                <c:pt idx="0">
                  <c:v>79.099999999999994</c:v>
                </c:pt>
                <c:pt idx="1">
                  <c:v>80</c:v>
                </c:pt>
                <c:pt idx="2">
                  <c:v>69.7</c:v>
                </c:pt>
                <c:pt idx="3">
                  <c:v>77.7</c:v>
                </c:pt>
                <c:pt idx="4">
                  <c:v>76.2</c:v>
                </c:pt>
                <c:pt idx="5">
                  <c:v>67</c:v>
                </c:pt>
                <c:pt idx="6">
                  <c:v>78.2</c:v>
                </c:pt>
                <c:pt idx="7">
                  <c:v>85.2</c:v>
                </c:pt>
                <c:pt idx="8">
                  <c:v>51.4</c:v>
                </c:pt>
                <c:pt idx="9">
                  <c:v>62.3</c:v>
                </c:pt>
                <c:pt idx="10">
                  <c:v>63.3</c:v>
                </c:pt>
                <c:pt idx="11">
                  <c:v>53.9</c:v>
                </c:pt>
              </c:numCache>
            </c:numRef>
          </c:val>
        </c:ser>
        <c:ser>
          <c:idx val="1"/>
          <c:order val="1"/>
          <c:tx>
            <c:strRef>
              <c:f>Arkusz8!$C$1</c:f>
              <c:strCache>
                <c:ptCount val="1"/>
                <c:pt idx="0">
                  <c:v>2020 r.</c:v>
                </c:pt>
              </c:strCache>
            </c:strRef>
          </c:tx>
          <c:marker>
            <c:symbol val="none"/>
          </c:marker>
          <c:cat>
            <c:strRef>
              <c:f>Arkusz8!$A$2:$A$13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Arkusz8!$C$2:$C$13</c:f>
              <c:numCache>
                <c:formatCode>0.00</c:formatCode>
                <c:ptCount val="12"/>
                <c:pt idx="0">
                  <c:v>76.8</c:v>
                </c:pt>
                <c:pt idx="1">
                  <c:v>73.8</c:v>
                </c:pt>
                <c:pt idx="2">
                  <c:v>21.8</c:v>
                </c:pt>
                <c:pt idx="3">
                  <c:v>0</c:v>
                </c:pt>
                <c:pt idx="4">
                  <c:v>0</c:v>
                </c:pt>
                <c:pt idx="5">
                  <c:v>23.2</c:v>
                </c:pt>
                <c:pt idx="6">
                  <c:v>59.2</c:v>
                </c:pt>
                <c:pt idx="7">
                  <c:v>85.8</c:v>
                </c:pt>
                <c:pt idx="8">
                  <c:v>64.2</c:v>
                </c:pt>
                <c:pt idx="9">
                  <c:v>40.1</c:v>
                </c:pt>
                <c:pt idx="10">
                  <c:v>18.2</c:v>
                </c:pt>
                <c:pt idx="11">
                  <c:v>4.8</c:v>
                </c:pt>
              </c:numCache>
            </c:numRef>
          </c:val>
        </c:ser>
        <c:marker val="1"/>
        <c:axId val="227334784"/>
        <c:axId val="46567808"/>
      </c:lineChart>
      <c:catAx>
        <c:axId val="227334784"/>
        <c:scaling>
          <c:orientation val="minMax"/>
        </c:scaling>
        <c:axPos val="b"/>
        <c:majorTickMark val="none"/>
        <c:tickLblPos val="nextTo"/>
        <c:crossAx val="46567808"/>
        <c:crosses val="autoZero"/>
        <c:auto val="1"/>
        <c:lblAlgn val="ctr"/>
        <c:lblOffset val="100"/>
      </c:catAx>
      <c:valAx>
        <c:axId val="465678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/>
                  <a:t>%</a:t>
                </a:r>
                <a:endParaRPr lang="pl-PL" dirty="0"/>
              </a:p>
            </c:rich>
          </c:tx>
          <c:layout/>
        </c:title>
        <c:numFmt formatCode="General" sourceLinked="1"/>
        <c:majorTickMark val="none"/>
        <c:tickLblPos val="nextTo"/>
        <c:crossAx val="2273347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7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C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8CADA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rgbClr val="7B9899"/>
            </a:solidFill>
            <a:custDash>
              <a:ds d="4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8991720" y="288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rgbClr val="8CADA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PlaceHolder 15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C3FFFECD-3724-408E-9883-A2137F838674}" type="datetime1">
              <a:rPr lang="pl-PL" sz="1400" b="0" strike="noStrike" spc="-1">
                <a:solidFill>
                  <a:srgbClr val="FFFFFF"/>
                </a:solidFill>
                <a:latin typeface="Georgia"/>
              </a:rPr>
              <a:pPr algn="r">
                <a:lnSpc>
                  <a:spcPct val="100000"/>
                </a:lnSpc>
              </a:pPr>
              <a:t>09.09.2021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16" name="Line 17"/>
          <p:cNvSpPr/>
          <p:nvPr/>
        </p:nvSpPr>
        <p:spPr>
          <a:xfrm>
            <a:off x="155160" y="2419920"/>
            <a:ext cx="8833320" cy="360"/>
          </a:xfrm>
          <a:prstGeom prst="line">
            <a:avLst/>
          </a:prstGeom>
          <a:ln w="11520">
            <a:solidFill>
              <a:srgbClr val="7B9899"/>
            </a:solidFill>
            <a:custDash>
              <a:ds d="3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4267080" y="21153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4361760" y="22096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sldNum"/>
          </p:nvPr>
        </p:nvSpPr>
        <p:spPr>
          <a:xfrm>
            <a:off x="4343400" y="2199600"/>
            <a:ext cx="45684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fld id="{2DA708C3-E990-4EB2-8682-99885BEC999F}" type="slidenum">
              <a:rPr lang="pl-PL" sz="1600" b="0" strike="noStrike" spc="-1">
                <a:solidFill>
                  <a:srgbClr val="6D8687"/>
                </a:solidFill>
                <a:latin typeface="Georgia"/>
              </a:rPr>
              <a:pPr algn="ctr">
                <a:lnSpc>
                  <a:spcPct val="100000"/>
                </a:lnSpc>
              </a:pPr>
              <a:t>‹#›</a:t>
            </a:fld>
            <a:endParaRPr lang="pl-PL" sz="1600" b="0" strike="noStrike" spc="-1">
              <a:latin typeface="Times New Roman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D16349"/>
                </a:solidFill>
                <a:latin typeface="Georgia"/>
              </a:rPr>
              <a:t>Kliknij, aby edytować styl</a:t>
            </a:r>
            <a:endParaRPr lang="pl-PL" sz="42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700" b="0" strike="noStrike" spc="-1">
                <a:solidFill>
                  <a:srgbClr val="000000"/>
                </a:solidFill>
                <a:latin typeface="Georgia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Georgia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646B86"/>
                </a:solidFill>
                <a:latin typeface="Georgia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Georgia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Georgia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Georgia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Georgia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C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3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4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5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8CADA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6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rgbClr val="7B9899"/>
            </a:solidFill>
            <a:custDash>
              <a:ds d="4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8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9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1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12"/>
          <p:cNvSpPr/>
          <p:nvPr/>
        </p:nvSpPr>
        <p:spPr>
          <a:xfrm>
            <a:off x="0" y="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13"/>
          <p:cNvSpPr/>
          <p:nvPr/>
        </p:nvSpPr>
        <p:spPr>
          <a:xfrm>
            <a:off x="8991720" y="1908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14"/>
          <p:cNvSpPr/>
          <p:nvPr/>
        </p:nvSpPr>
        <p:spPr>
          <a:xfrm>
            <a:off x="152280" y="2286000"/>
            <a:ext cx="8832600" cy="304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5"/>
          <p:cNvSpPr/>
          <p:nvPr/>
        </p:nvSpPr>
        <p:spPr>
          <a:xfrm>
            <a:off x="155520" y="142200"/>
            <a:ext cx="8832600" cy="2139480"/>
          </a:xfrm>
          <a:prstGeom prst="rect">
            <a:avLst/>
          </a:prstGeom>
          <a:solidFill>
            <a:srgbClr val="D1634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PlaceHolder 16"/>
          <p:cNvSpPr>
            <a:spLocks noGrp="1"/>
          </p:cNvSpPr>
          <p:nvPr>
            <p:ph type="body"/>
          </p:nvPr>
        </p:nvSpPr>
        <p:spPr>
          <a:xfrm>
            <a:off x="1368360" y="2743200"/>
            <a:ext cx="6479640" cy="16729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 algn="ctr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1" strike="noStrike" cap="all" spc="248">
                <a:solidFill>
                  <a:srgbClr val="646B86"/>
                </a:solidFill>
                <a:latin typeface="Georgia"/>
              </a:rPr>
              <a:t>Kliknij, aby edytować style wzorca tekstu</a:t>
            </a:r>
            <a:endParaRPr lang="pl-PL" sz="16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5" name="CustomShape 17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rgbClr val="8CADA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8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PlaceHolder 19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8" name="PlaceHolder 20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CE1CBA76-DEB7-4623-A170-55A9970CC78B}" type="datetime1">
              <a:rPr lang="pl-PL" sz="1400" b="0" strike="noStrike" spc="-1">
                <a:solidFill>
                  <a:srgbClr val="FFFFFF"/>
                </a:solidFill>
                <a:latin typeface="Georgia"/>
              </a:rPr>
              <a:pPr algn="r">
                <a:lnSpc>
                  <a:spcPct val="100000"/>
                </a:lnSpc>
              </a:pPr>
              <a:t>09.09.2021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79" name="Line 21"/>
          <p:cNvSpPr/>
          <p:nvPr/>
        </p:nvSpPr>
        <p:spPr>
          <a:xfrm>
            <a:off x="152280" y="2438280"/>
            <a:ext cx="8832960" cy="360"/>
          </a:xfrm>
          <a:prstGeom prst="line">
            <a:avLst/>
          </a:prstGeom>
          <a:ln w="11520">
            <a:solidFill>
              <a:srgbClr val="7B9899"/>
            </a:solidFill>
            <a:custDash>
              <a:ds d="3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22"/>
          <p:cNvSpPr/>
          <p:nvPr/>
        </p:nvSpPr>
        <p:spPr>
          <a:xfrm>
            <a:off x="4267080" y="21153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3"/>
          <p:cNvSpPr/>
          <p:nvPr/>
        </p:nvSpPr>
        <p:spPr>
          <a:xfrm>
            <a:off x="4361760" y="22096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PlaceHolder 24"/>
          <p:cNvSpPr>
            <a:spLocks noGrp="1"/>
          </p:cNvSpPr>
          <p:nvPr>
            <p:ph type="sldNum"/>
          </p:nvPr>
        </p:nvSpPr>
        <p:spPr>
          <a:xfrm>
            <a:off x="4343400" y="2199600"/>
            <a:ext cx="45684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fld id="{69325A63-BAEB-4BB7-8BF3-5D21AF195E76}" type="slidenum">
              <a:rPr lang="pl-PL" sz="1600" b="0" strike="noStrike" spc="-1">
                <a:solidFill>
                  <a:srgbClr val="6D8687"/>
                </a:solidFill>
                <a:latin typeface="Georgia"/>
              </a:rPr>
              <a:pPr algn="ctr">
                <a:lnSpc>
                  <a:spcPct val="100000"/>
                </a:lnSpc>
              </a:pPr>
              <a:t>‹#›</a:t>
            </a:fld>
            <a:endParaRPr lang="pl-PL" sz="1600" b="0" strike="noStrike" spc="-1">
              <a:latin typeface="Times New Roman"/>
            </a:endParaRPr>
          </a:p>
        </p:txBody>
      </p:sp>
      <p:sp>
        <p:nvSpPr>
          <p:cNvPr id="83" name="PlaceHolder 25"/>
          <p:cNvSpPr>
            <a:spLocks noGrp="1"/>
          </p:cNvSpPr>
          <p:nvPr>
            <p:ph type="title"/>
          </p:nvPr>
        </p:nvSpPr>
        <p:spPr>
          <a:xfrm>
            <a:off x="722160" y="533520"/>
            <a:ext cx="7772040" cy="1523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4200" b="0" strike="noStrike" spc="-1">
                <a:solidFill>
                  <a:srgbClr val="FFFFFF"/>
                </a:solidFill>
                <a:latin typeface="Georgia"/>
              </a:rPr>
              <a:t>Kliknij, aby edytować styl</a:t>
            </a:r>
            <a:endParaRPr lang="pl-PL" sz="42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C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3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4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5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8CADA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6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rgbClr val="7B9899"/>
            </a:solidFill>
            <a:custDash>
              <a:ds d="4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8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9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11"/>
          <p:cNvSpPr/>
          <p:nvPr/>
        </p:nvSpPr>
        <p:spPr>
          <a:xfrm>
            <a:off x="0" y="0"/>
            <a:ext cx="9143640" cy="155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12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1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rgbClr val="8CADA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15"/>
          <p:cNvSpPr/>
          <p:nvPr/>
        </p:nvSpPr>
        <p:spPr>
          <a:xfrm>
            <a:off x="152280" y="15840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PlaceHolder 16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2FF5A47D-331B-4631-8CA2-5B6CED8A273E}" type="datetime1">
              <a:rPr lang="pl-PL" sz="1400" b="0" strike="noStrike" spc="-1">
                <a:solidFill>
                  <a:srgbClr val="FFFFFF"/>
                </a:solidFill>
                <a:latin typeface="Georgia"/>
              </a:rPr>
              <a:pPr algn="r">
                <a:lnSpc>
                  <a:spcPct val="100000"/>
                </a:lnSpc>
              </a:pPr>
              <a:t>09.09.2021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136" name="PlaceHolder 17"/>
          <p:cNvSpPr>
            <a:spLocks noGrp="1"/>
          </p:cNvSpPr>
          <p:nvPr>
            <p:ph type="ftr"/>
          </p:nvPr>
        </p:nvSpPr>
        <p:spPr>
          <a:xfrm>
            <a:off x="304920" y="6410880"/>
            <a:ext cx="35809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137" name="PlaceHolder 18"/>
          <p:cNvSpPr>
            <a:spLocks noGrp="1"/>
          </p:cNvSpPr>
          <p:nvPr>
            <p:ph type="sldNum"/>
          </p:nvPr>
        </p:nvSpPr>
        <p:spPr>
          <a:xfrm>
            <a:off x="4267080" y="6324480"/>
            <a:ext cx="60912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fld id="{64A3572B-C4DD-48A2-BFE6-944694BF424F}" type="slidenum">
              <a:rPr lang="pl-PL" sz="1600" b="0" strike="noStrike" spc="-1">
                <a:solidFill>
                  <a:srgbClr val="E1E1E1"/>
                </a:solidFill>
                <a:latin typeface="Georgia"/>
              </a:rPr>
              <a:pPr algn="ctr">
                <a:lnSpc>
                  <a:spcPct val="100000"/>
                </a:lnSpc>
              </a:pPr>
              <a:t>‹#›</a:t>
            </a:fld>
            <a:endParaRPr lang="pl-PL" sz="1600" b="0" strike="noStrike" spc="-1">
              <a:latin typeface="Times New Roman"/>
            </a:endParaRPr>
          </a:p>
        </p:txBody>
      </p:sp>
      <p:sp>
        <p:nvSpPr>
          <p:cNvPr id="138" name="PlaceHolder 1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800" b="0" strike="noStrike" spc="-1">
                <a:solidFill>
                  <a:srgbClr val="000000"/>
                </a:solidFill>
                <a:latin typeface="Georgia"/>
              </a:rPr>
              <a:t>Kliknij, aby edytować format tekstu tytułu</a:t>
            </a:r>
          </a:p>
        </p:txBody>
      </p:sp>
      <p:sp>
        <p:nvSpPr>
          <p:cNvPr id="139" name="PlaceHolder 2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700" b="0" strike="noStrike" spc="-1">
                <a:solidFill>
                  <a:srgbClr val="000000"/>
                </a:solidFill>
                <a:latin typeface="Georgia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Georgia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646B86"/>
                </a:solidFill>
                <a:latin typeface="Georgia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Georgia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Georgia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Georgia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Georgia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C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 hidden="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 hidden="1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3" hidden="1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4" hidden="1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5" hidden="1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8CADA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6" hidden="1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Line 7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360">
            <a:solidFill>
              <a:srgbClr val="7B9899"/>
            </a:solidFill>
            <a:custDash>
              <a:ds d="4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8" hidden="1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9" hidden="1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0"/>
          <p:cNvSpPr/>
          <p:nvPr/>
        </p:nvSpPr>
        <p:spPr>
          <a:xfrm>
            <a:off x="152280" y="152280"/>
            <a:ext cx="8832600" cy="304560"/>
          </a:xfrm>
          <a:prstGeom prst="rect">
            <a:avLst/>
          </a:prstGeom>
          <a:solidFill>
            <a:srgbClr val="8CADA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2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3"/>
          <p:cNvSpPr/>
          <p:nvPr/>
        </p:nvSpPr>
        <p:spPr>
          <a:xfrm>
            <a:off x="0" y="0"/>
            <a:ext cx="9143640" cy="118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4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5"/>
          <p:cNvSpPr/>
          <p:nvPr/>
        </p:nvSpPr>
        <p:spPr>
          <a:xfrm>
            <a:off x="152280" y="609480"/>
            <a:ext cx="2742840" cy="5866920"/>
          </a:xfrm>
          <a:prstGeom prst="rect">
            <a:avLst/>
          </a:prstGeom>
          <a:solidFill>
            <a:srgbClr val="D16349"/>
          </a:solidFill>
          <a:ln w="1584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PlaceHolder 16"/>
          <p:cNvSpPr>
            <a:spLocks noGrp="1"/>
          </p:cNvSpPr>
          <p:nvPr>
            <p:ph type="title"/>
          </p:nvPr>
        </p:nvSpPr>
        <p:spPr>
          <a:xfrm>
            <a:off x="380880" y="914400"/>
            <a:ext cx="236196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200" b="1" strike="noStrike" spc="-1">
                <a:solidFill>
                  <a:srgbClr val="FFFFFF"/>
                </a:solidFill>
                <a:latin typeface="Georgia"/>
              </a:rPr>
              <a:t>Kliknij, aby edytować styl</a:t>
            </a:r>
            <a:endParaRPr lang="pl-PL" sz="22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2" name="PlaceHolder 17"/>
          <p:cNvSpPr>
            <a:spLocks noGrp="1"/>
          </p:cNvSpPr>
          <p:nvPr>
            <p:ph type="body"/>
          </p:nvPr>
        </p:nvSpPr>
        <p:spPr>
          <a:xfrm>
            <a:off x="380880" y="1981080"/>
            <a:ext cx="2361960" cy="414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lnSpc>
                <a:spcPct val="100000"/>
              </a:lnSpc>
              <a:spcBef>
                <a:spcPts val="320"/>
              </a:spcBef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FFFFFF"/>
                </a:solidFill>
                <a:latin typeface="Georgia"/>
              </a:rPr>
              <a:t>Kliknij, aby edytować style wzorca tekstu</a:t>
            </a:r>
            <a:endParaRPr lang="pl-PL" sz="16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3" name="CustomShape 18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noFill/>
          <a:ln w="9360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19"/>
          <p:cNvSpPr/>
          <p:nvPr/>
        </p:nvSpPr>
        <p:spPr>
          <a:xfrm>
            <a:off x="152280" y="533160"/>
            <a:ext cx="8832960" cy="360"/>
          </a:xfrm>
          <a:prstGeom prst="line">
            <a:avLst/>
          </a:prstGeom>
          <a:ln w="11520">
            <a:solidFill>
              <a:srgbClr val="7B9899"/>
            </a:solidFill>
            <a:custDash>
              <a:ds d="3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PlaceHolder 20"/>
          <p:cNvSpPr>
            <a:spLocks noGrp="1"/>
          </p:cNvSpPr>
          <p:nvPr>
            <p:ph type="body"/>
          </p:nvPr>
        </p:nvSpPr>
        <p:spPr>
          <a:xfrm>
            <a:off x="3124080" y="685800"/>
            <a:ext cx="5638320" cy="54097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pl-PL" sz="2700" b="0" strike="noStrike" spc="-1">
                <a:solidFill>
                  <a:srgbClr val="000000"/>
                </a:solidFill>
                <a:latin typeface="Georgia"/>
              </a:rPr>
              <a:t>Kliknij, aby edytować style wzorca tekstu</a:t>
            </a:r>
          </a:p>
          <a:p>
            <a:pPr marL="548640" lvl="1" indent="-273960">
              <a:lnSpc>
                <a:spcPct val="100000"/>
              </a:lnSpc>
              <a:spcBef>
                <a:spcPts val="439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pl-PL" sz="2200" b="0" strike="noStrike" spc="-1">
                <a:solidFill>
                  <a:srgbClr val="646B86"/>
                </a:solidFill>
                <a:latin typeface="Georgia"/>
              </a:rPr>
              <a:t>Drugi poziom</a:t>
            </a:r>
            <a:endParaRPr lang="pl-PL" sz="2200" b="0" strike="noStrike" spc="-1">
              <a:solidFill>
                <a:srgbClr val="000000"/>
              </a:solidFill>
              <a:latin typeface="Georgia"/>
            </a:endParaRPr>
          </a:p>
          <a:p>
            <a:pPr marL="822960" lvl="2" indent="-228240">
              <a:lnSpc>
                <a:spcPct val="100000"/>
              </a:lnSpc>
              <a:spcBef>
                <a:spcPts val="400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pl-PL" sz="2000" b="0" strike="noStrike" spc="-1">
                <a:solidFill>
                  <a:srgbClr val="000000"/>
                </a:solidFill>
                <a:latin typeface="Georgia"/>
              </a:rPr>
              <a:t>Trzeci poziom</a:t>
            </a:r>
            <a:endParaRPr lang="pl-PL" sz="2000" b="0" strike="noStrike" spc="-1">
              <a:solidFill>
                <a:srgbClr val="646B86"/>
              </a:solidFill>
              <a:latin typeface="Georgia"/>
            </a:endParaRPr>
          </a:p>
          <a:p>
            <a:pPr marL="1097280" lvl="3" indent="-228240">
              <a:lnSpc>
                <a:spcPct val="100000"/>
              </a:lnSpc>
              <a:spcBef>
                <a:spcPts val="400"/>
              </a:spcBef>
              <a:buClr>
                <a:srgbClr val="8C7B70"/>
              </a:buClr>
              <a:buSzPct val="70000"/>
              <a:buFont typeface="Wingdings" charset="2"/>
              <a:buChar char=""/>
            </a:pPr>
            <a:r>
              <a:rPr lang="pl-PL" sz="2000" b="0" strike="noStrike" spc="-1">
                <a:solidFill>
                  <a:srgbClr val="646B86"/>
                </a:solidFill>
                <a:latin typeface="Georgia"/>
              </a:rPr>
              <a:t>Czwarty poziom</a:t>
            </a:r>
            <a:endParaRPr lang="pl-PL" sz="2000" b="0" strike="noStrike" spc="-1">
              <a:solidFill>
                <a:srgbClr val="000000"/>
              </a:solidFill>
              <a:latin typeface="Georgia"/>
            </a:endParaRPr>
          </a:p>
          <a:p>
            <a:pPr marL="1371600" lvl="4" indent="-228240">
              <a:lnSpc>
                <a:spcPct val="100000"/>
              </a:lnSpc>
              <a:spcBef>
                <a:spcPts val="360"/>
              </a:spcBef>
              <a:buClr>
                <a:srgbClr val="8FB08C"/>
              </a:buClr>
              <a:buFont typeface="Symbol" charset="2"/>
              <a:buChar char=""/>
            </a:pPr>
            <a:r>
              <a:rPr lang="pl-PL" sz="1800" b="0" strike="noStrike" spc="-1">
                <a:solidFill>
                  <a:srgbClr val="000000"/>
                </a:solidFill>
                <a:latin typeface="Georgia"/>
              </a:rPr>
              <a:t>Piąty poziom</a:t>
            </a:r>
          </a:p>
        </p:txBody>
      </p:sp>
      <p:sp>
        <p:nvSpPr>
          <p:cNvPr id="196" name="CustomShape 21"/>
          <p:cNvSpPr/>
          <p:nvPr/>
        </p:nvSpPr>
        <p:spPr>
          <a:xfrm>
            <a:off x="1295280" y="228600"/>
            <a:ext cx="609120" cy="609120"/>
          </a:xfrm>
          <a:prstGeom prst="ellipse">
            <a:avLst/>
          </a:prstGeom>
          <a:solidFill>
            <a:srgbClr val="FFFFFF"/>
          </a:solidFill>
          <a:ln w="1584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2"/>
          <p:cNvSpPr/>
          <p:nvPr/>
        </p:nvSpPr>
        <p:spPr>
          <a:xfrm>
            <a:off x="1389960" y="32292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PlaceHolder 23"/>
          <p:cNvSpPr>
            <a:spLocks noGrp="1"/>
          </p:cNvSpPr>
          <p:nvPr>
            <p:ph type="sldNum"/>
          </p:nvPr>
        </p:nvSpPr>
        <p:spPr>
          <a:xfrm>
            <a:off x="1371600" y="312840"/>
            <a:ext cx="45684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fld id="{37E5C12B-87E0-4118-8307-DB9ED0E228B2}" type="slidenum">
              <a:rPr lang="pl-PL" sz="1600" b="0" strike="noStrike" spc="-1">
                <a:solidFill>
                  <a:srgbClr val="6D8687"/>
                </a:solidFill>
                <a:latin typeface="Georgia"/>
              </a:rPr>
              <a:pPr algn="ctr">
                <a:lnSpc>
                  <a:spcPct val="100000"/>
                </a:lnSpc>
              </a:pPr>
              <a:t>‹#›</a:t>
            </a:fld>
            <a:endParaRPr lang="pl-PL" sz="1600" b="0" strike="noStrike" spc="-1">
              <a:latin typeface="Times New Roman"/>
            </a:endParaRPr>
          </a:p>
        </p:txBody>
      </p:sp>
      <p:sp>
        <p:nvSpPr>
          <p:cNvPr id="199" name="CustomShape 24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8CADA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PlaceHolder 25"/>
          <p:cNvSpPr>
            <a:spLocks noGrp="1"/>
          </p:cNvSpPr>
          <p:nvPr>
            <p:ph type="dt"/>
          </p:nvPr>
        </p:nvSpPr>
        <p:spPr>
          <a:xfrm>
            <a:off x="5791320" y="6405120"/>
            <a:ext cx="30445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700BDEA-47B7-4ACD-BFFF-A3041F2C00C8}" type="datetime1">
              <a:rPr lang="pl-PL" sz="1400" b="0" strike="noStrike" spc="-1">
                <a:solidFill>
                  <a:srgbClr val="FFFFFF"/>
                </a:solidFill>
                <a:latin typeface="Georgia"/>
              </a:rPr>
              <a:pPr algn="r">
                <a:lnSpc>
                  <a:spcPct val="100000"/>
                </a:lnSpc>
              </a:pPr>
              <a:t>09.09.2021</a:t>
            </a:fld>
            <a:endParaRPr lang="pl-PL" sz="1400" b="0" strike="noStrike" spc="-1">
              <a:latin typeface="Times New Roman"/>
            </a:endParaRPr>
          </a:p>
        </p:txBody>
      </p:sp>
      <p:sp>
        <p:nvSpPr>
          <p:cNvPr id="201" name="PlaceHolder 26"/>
          <p:cNvSpPr>
            <a:spLocks noGrp="1"/>
          </p:cNvSpPr>
          <p:nvPr>
            <p:ph type="ftr"/>
          </p:nvPr>
        </p:nvSpPr>
        <p:spPr>
          <a:xfrm>
            <a:off x="301680" y="6410880"/>
            <a:ext cx="3382920" cy="365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47912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INFORMACJA Z DZIAŁALNOŚCI </a:t>
            </a:r>
            <a:endParaRPr lang="pl-PL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CENTRUM SPORTU I REKREACJI</a:t>
            </a:r>
            <a:endParaRPr lang="pl-PL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„OLENDER” sp. z o.o. </a:t>
            </a:r>
            <a:endParaRPr lang="pl-PL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W WIELKIEJ NIESZAWCE</a:t>
            </a:r>
            <a:endParaRPr lang="pl-PL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l-PL" sz="1600" b="1" cap="all" spc="248" dirty="0">
                <a:solidFill>
                  <a:srgbClr val="000000"/>
                </a:solidFill>
              </a:rPr>
              <a:t>ZA OKRES OD </a:t>
            </a:r>
            <a:r>
              <a:rPr lang="pl-PL" sz="1600" b="1" cap="all" spc="248" dirty="0" smtClean="0">
                <a:solidFill>
                  <a:srgbClr val="000000"/>
                </a:solidFill>
              </a:rPr>
              <a:t>01.01.2020 </a:t>
            </a:r>
            <a:r>
              <a:rPr lang="pl-PL" sz="1600" b="1" cap="all" spc="248" dirty="0">
                <a:solidFill>
                  <a:srgbClr val="000000"/>
                </a:solidFill>
              </a:rPr>
              <a:t>DO </a:t>
            </a:r>
            <a:r>
              <a:rPr lang="pl-PL" sz="1600" b="1" cap="all" spc="248" dirty="0" smtClean="0">
                <a:solidFill>
                  <a:srgbClr val="000000"/>
                </a:solidFill>
              </a:rPr>
              <a:t>31.12.2020 </a:t>
            </a:r>
            <a:r>
              <a:rPr lang="pl-PL" sz="1600" b="1" spc="248" dirty="0">
                <a:solidFill>
                  <a:srgbClr val="000000"/>
                </a:solidFill>
              </a:rPr>
              <a:t>r</a:t>
            </a:r>
            <a:r>
              <a:rPr lang="pl-PL" sz="1600" b="1" cap="all" spc="248" dirty="0">
                <a:solidFill>
                  <a:srgbClr val="000000"/>
                </a:solidFill>
              </a:rPr>
              <a:t>.</a:t>
            </a:r>
            <a:endParaRPr lang="pl-PL" sz="1600" spc="-1" dirty="0"/>
          </a:p>
        </p:txBody>
      </p:sp>
      <p:graphicFrame>
        <p:nvGraphicFramePr>
          <p:cNvPr id="239" name="Object 2"/>
          <p:cNvGraphicFramePr>
            <a:graphicFrameLocks noChangeAspect="1"/>
          </p:cNvGraphicFramePr>
          <p:nvPr/>
        </p:nvGraphicFramePr>
        <p:xfrm>
          <a:off x="3971520" y="3124080"/>
          <a:ext cx="1212480" cy="835920"/>
        </p:xfrm>
        <a:graphic>
          <a:graphicData uri="http://schemas.openxmlformats.org/presentationml/2006/ole">
            <p:oleObj spid="_x0000_s1039" r:id="rId3" imgW="5427360" imgH="3742200" progId="">
              <p:embed/>
            </p:oleObj>
          </a:graphicData>
        </a:graphic>
      </p:graphicFrame>
      <p:pic>
        <p:nvPicPr>
          <p:cNvPr id="241" name="Obraz 3"/>
          <p:cNvPicPr/>
          <p:nvPr/>
        </p:nvPicPr>
        <p:blipFill>
          <a:blip r:embed="rId4"/>
          <a:stretch/>
        </p:blipFill>
        <p:spPr>
          <a:xfrm>
            <a:off x="215280" y="4356720"/>
            <a:ext cx="8784720" cy="1691280"/>
          </a:xfrm>
          <a:prstGeom prst="rect">
            <a:avLst/>
          </a:prstGeom>
          <a:ln w="25560">
            <a:solidFill>
              <a:srgbClr val="D49E6C"/>
            </a:solidFill>
            <a:miter/>
          </a:ln>
        </p:spPr>
      </p:pic>
      <p:sp>
        <p:nvSpPr>
          <p:cNvPr id="242" name="TextShape 3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FFFFFF"/>
                </a:solidFill>
                <a:latin typeface="Arial Black"/>
              </a:rPr>
              <a:t> www.olender.info</a:t>
            </a:r>
            <a:endParaRPr lang="pl-PL" sz="1400" b="0" strike="noStrike" spc="-1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04920" y="641124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3689712"/>
              </p:ext>
            </p:extLst>
          </p:nvPr>
        </p:nvGraphicFramePr>
        <p:xfrm>
          <a:off x="2627784" y="692692"/>
          <a:ext cx="3617726" cy="53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863"/>
                <a:gridCol w="1808863"/>
              </a:tblGrid>
              <a:tr h="8835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Obłożenie hotelu w </a:t>
                      </a:r>
                      <a:r>
                        <a:rPr lang="pl-PL" sz="1400" u="none" strike="noStrike" dirty="0" smtClean="0">
                          <a:effectLst/>
                        </a:rPr>
                        <a:t>2020 </a:t>
                      </a:r>
                      <a:r>
                        <a:rPr lang="pl-PL" sz="1400" u="none" strike="noStrike" dirty="0">
                          <a:effectLst/>
                        </a:rPr>
                        <a:t>r. (%)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99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Styczeń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76,80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Luty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73,80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Marzec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21,80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Kwiecień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Maj 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Czerwiec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23,20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Lipiec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59,20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Sierpień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85,80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Wrzesień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64,20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Październik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40,10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Listopad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18,20</a:t>
                      </a:r>
                    </a:p>
                  </a:txBody>
                  <a:tcPr marL="9525" marR="9525" marT="9525" marB="0" anchor="ctr"/>
                </a:tc>
              </a:tr>
              <a:tr h="229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Grudzień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4,80</a:t>
                      </a:r>
                    </a:p>
                  </a:txBody>
                  <a:tcPr marL="9525" marR="9525" marT="9525" marB="0" anchor="ctr"/>
                </a:tc>
              </a:tr>
              <a:tr h="6653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Średnie miesięczne obłożenie hotelu w </a:t>
                      </a:r>
                      <a:r>
                        <a:rPr lang="pl-PL" sz="1000" u="none" strike="noStrike" dirty="0" smtClean="0">
                          <a:effectLst/>
                        </a:rPr>
                        <a:t>2020 </a:t>
                      </a:r>
                      <a:r>
                        <a:rPr lang="pl-PL" sz="1000" u="none" strike="noStrike" dirty="0">
                          <a:effectLst/>
                        </a:rPr>
                        <a:t>r.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38,99</a:t>
                      </a:r>
                    </a:p>
                  </a:txBody>
                  <a:tcPr marL="9525" marR="9525" marT="9525" marB="0" anchor="ctr"/>
                </a:tc>
              </a:tr>
              <a:tr h="4472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…w </a:t>
                      </a:r>
                      <a:r>
                        <a:rPr lang="pl-PL" sz="1000" u="none" strike="noStrike" dirty="0" smtClean="0">
                          <a:effectLst/>
                        </a:rPr>
                        <a:t>2019 </a:t>
                      </a:r>
                      <a:r>
                        <a:rPr lang="pl-PL" sz="1000" u="none" strike="noStrike" dirty="0">
                          <a:effectLst/>
                        </a:rPr>
                        <a:t>r.: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70,30</a:t>
                      </a:r>
                    </a:p>
                  </a:txBody>
                  <a:tcPr marL="9525" marR="9525" marT="9525" marB="0" anchor="ctr"/>
                </a:tc>
              </a:tr>
              <a:tr h="3490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2020:2019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497" marR="8497" marT="8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55,46%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572484"/>
              </p:ext>
            </p:extLst>
          </p:nvPr>
        </p:nvGraphicFramePr>
        <p:xfrm>
          <a:off x="1259632" y="1340768"/>
          <a:ext cx="67687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14480" y="150017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dwustanowiskowej ładowarki </a:t>
            </a:r>
            <a:r>
              <a:rPr lang="pl-PL" dirty="0" smtClean="0"/>
              <a:t>dla </a:t>
            </a:r>
            <a:r>
              <a:rPr lang="pl-PL" dirty="0" smtClean="0"/>
              <a:t>aut elektrycznych</a:t>
            </a:r>
            <a:endParaRPr lang="pl-PL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546205" cy="412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0" name="Picture 4" descr="Brak opis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3178991" cy="423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214546" y="157161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Odnowienie rury </a:t>
            </a:r>
            <a:r>
              <a:rPr lang="pl-PL" dirty="0" err="1" smtClean="0"/>
              <a:t>zjeżdzalni</a:t>
            </a:r>
            <a:endParaRPr lang="pl-PL" dirty="0"/>
          </a:p>
        </p:txBody>
      </p:sp>
      <p:pic>
        <p:nvPicPr>
          <p:cNvPr id="9" name="Picture 3" descr="C:\Users\dell\Desktop\COViD-19\prace remontowe w obiekcie zdjęcia\89085039_2975545825861675_76382116335331573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514824" cy="451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pic>
        <p:nvPicPr>
          <p:cNvPr id="8" name="Picture 1" descr="C:\Users\dell\Desktop\10 lecie Olendra\Zdjęcia 10-lecie do prezentacji\101051040_701302860657970_491578927515015577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414340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285720" y="150017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Przekształcenie baru nad basenem w klimatyzowaną bawialnię </a:t>
            </a:r>
            <a:r>
              <a:rPr lang="pl-PL" dirty="0" smtClean="0"/>
              <a:t>„</a:t>
            </a:r>
            <a:r>
              <a:rPr lang="pl-PL" dirty="0" err="1" smtClean="0"/>
              <a:t>Olender</a:t>
            </a:r>
            <a:r>
              <a:rPr lang="pl-PL" dirty="0" smtClean="0"/>
              <a:t> </a:t>
            </a:r>
            <a:r>
              <a:rPr lang="pl-PL" dirty="0" err="1" smtClean="0"/>
              <a:t>Kids</a:t>
            </a:r>
            <a:r>
              <a:rPr lang="pl-PL" dirty="0" smtClean="0"/>
              <a:t> </a:t>
            </a:r>
            <a:r>
              <a:rPr lang="pl-PL" dirty="0" err="1" smtClean="0"/>
              <a:t>Club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10" name="Picture 1" descr="C:\Users\dell\Desktop\10 lecie Olendra\Zdjęcia 10-lecie do prezentacji\100502476_245016789924154_72613967709224304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327094" cy="432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85720" y="1500174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Przekształcenie baru nad basenem w klimatyzowaną bawialnię </a:t>
            </a:r>
            <a:r>
              <a:rPr lang="pl-PL" dirty="0" smtClean="0"/>
              <a:t>„</a:t>
            </a:r>
            <a:r>
              <a:rPr lang="pl-PL" dirty="0" err="1" smtClean="0"/>
              <a:t>Olender</a:t>
            </a:r>
            <a:r>
              <a:rPr lang="pl-PL" dirty="0" smtClean="0"/>
              <a:t> </a:t>
            </a:r>
            <a:r>
              <a:rPr lang="pl-PL" dirty="0" err="1" smtClean="0"/>
              <a:t>Kids</a:t>
            </a:r>
            <a:r>
              <a:rPr lang="pl-PL" dirty="0" smtClean="0"/>
              <a:t> </a:t>
            </a:r>
            <a:r>
              <a:rPr lang="pl-PL" dirty="0" err="1" smtClean="0"/>
              <a:t>Club</a:t>
            </a:r>
            <a:r>
              <a:rPr lang="pl-PL" dirty="0" smtClean="0"/>
              <a:t>”</a:t>
            </a:r>
            <a:endParaRPr lang="pl-PL" dirty="0"/>
          </a:p>
        </p:txBody>
      </p:sp>
      <p:pic>
        <p:nvPicPr>
          <p:cNvPr id="61442" name="Picture 2" descr="C:\Users\dell\Desktop\10 lecie Olendra\Zdjęcia 10-lecie do prezentacji\100650237_287050085808046_79918219732545699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28628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428628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85720" y="150017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dirty="0" err="1" smtClean="0"/>
              <a:t>Olender</a:t>
            </a:r>
            <a:r>
              <a:rPr lang="pl-PL" dirty="0" smtClean="0"/>
              <a:t> </a:t>
            </a:r>
            <a:r>
              <a:rPr lang="pl-PL" dirty="0" err="1" smtClean="0"/>
              <a:t>Kids</a:t>
            </a:r>
            <a:r>
              <a:rPr lang="pl-PL" dirty="0" smtClean="0"/>
              <a:t> </a:t>
            </a:r>
            <a:r>
              <a:rPr lang="pl-PL" dirty="0" err="1" smtClean="0"/>
              <a:t>Club</a:t>
            </a:r>
            <a:r>
              <a:rPr lang="pl-PL" dirty="0" smtClean="0"/>
              <a:t>” – trzykondygnacyjna bawialnia w stylu morskim</a:t>
            </a:r>
            <a:endParaRPr lang="pl-PL" dirty="0"/>
          </a:p>
        </p:txBody>
      </p:sp>
      <p:pic>
        <p:nvPicPr>
          <p:cNvPr id="60418" name="Picture 2" descr="C:\Users\dell\Desktop\10 lecie Olendra\Zdjęcia 10-lecie do prezentacji\241635496_457970261937407_348811714213463005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429120" cy="442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286148" cy="4649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64333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dell\Desktop\COViD-19\prace remontowe w obiekcie zdjęcia\239400313_1282547268883073_647946164044248289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364333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714348" y="150017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Odnowienie hotelowych korytarzy, ciągów komunikacyjnych i pokoi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14348" y="150017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Renowacja sufitów w strefie saun</a:t>
            </a:r>
            <a:endParaRPr lang="pl-PL" dirty="0"/>
          </a:p>
        </p:txBody>
      </p:sp>
      <p:pic>
        <p:nvPicPr>
          <p:cNvPr id="63490" name="Picture 2" descr="C:\Users\dell\Desktop\10 lecie Olendra\Zdjęcia 10-lecie do prezentacji\241657300_548919882988947_19509341710359617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321842" cy="442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Picture 3" descr="C:\Users\dell\Desktop\10 lecie Olendra\Zdjęcia 10-lecie do prezentacji\241669536_4207502006025934_519996763415467120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76428"/>
            <a:ext cx="3286123" cy="438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pic>
        <p:nvPicPr>
          <p:cNvPr id="6" name="Picture 2" descr="C:\Users\dell\Desktop\COViD-19\prace remontowe w obiekcie zdjęcia\239458402_345961977097399_306201865304304162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285720" y="142873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Odnowienie dojścia do </a:t>
            </a:r>
            <a:r>
              <a:rPr lang="pl-PL" dirty="0" err="1" smtClean="0"/>
              <a:t>zjeżdzalni</a:t>
            </a:r>
            <a:r>
              <a:rPr lang="pl-PL" dirty="0" smtClean="0"/>
              <a:t> – instalacja płyt PVC z motywem „głębi oceanu” </a:t>
            </a:r>
            <a:endParaRPr lang="pl-PL" dirty="0"/>
          </a:p>
        </p:txBody>
      </p:sp>
      <p:pic>
        <p:nvPicPr>
          <p:cNvPr id="61442" name="Picture 2" descr="C:\Users\dell\Desktop\10 lecie Olendra\Zdjęcia 10-lecie do prezentacji\241651437_4510419319016887_567230355112362819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321842" cy="442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82760" y="1258560"/>
            <a:ext cx="8229240" cy="41146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2800" b="1" spc="-1" dirty="0"/>
              <a:t>Władze Spółki</a:t>
            </a:r>
            <a:endParaRPr lang="pl-PL" sz="2800" spc="-1" dirty="0"/>
          </a:p>
          <a:p>
            <a:pPr algn="ctr"/>
            <a:endParaRPr lang="pl-PL" sz="2800" spc="-1" dirty="0"/>
          </a:p>
          <a:p>
            <a:pPr algn="ctr"/>
            <a:r>
              <a:rPr lang="pl-PL" sz="2000" spc="-1" dirty="0"/>
              <a:t>W roku </a:t>
            </a:r>
            <a:r>
              <a:rPr lang="pl-PL" sz="2000" spc="-1" dirty="0" smtClean="0"/>
              <a:t>2020 </a:t>
            </a:r>
            <a:r>
              <a:rPr lang="pl-PL" sz="2000" spc="-1" dirty="0"/>
              <a:t>Zarząd spółki reprezentował Piotr </a:t>
            </a:r>
            <a:r>
              <a:rPr lang="pl-PL" sz="2000" spc="-1" dirty="0" err="1"/>
              <a:t>Ratke</a:t>
            </a:r>
            <a:r>
              <a:rPr lang="pl-PL" sz="2000" spc="-1" dirty="0"/>
              <a:t> – Prezes Zarządu</a:t>
            </a:r>
          </a:p>
          <a:p>
            <a:pPr algn="ctr"/>
            <a:endParaRPr lang="pl-PL" sz="2000" spc="-1" dirty="0"/>
          </a:p>
          <a:p>
            <a:pPr algn="ctr"/>
            <a:r>
              <a:rPr lang="pl-PL" sz="2400" b="1" spc="-1" dirty="0"/>
              <a:t>Rada Nadzorcza:</a:t>
            </a:r>
            <a:endParaRPr lang="pl-PL" sz="2400" spc="-1" dirty="0"/>
          </a:p>
          <a:p>
            <a:pPr algn="ctr"/>
            <a:endParaRPr lang="pl-PL" sz="2400" spc="-1" dirty="0"/>
          </a:p>
          <a:p>
            <a:pPr algn="ctr">
              <a:lnSpc>
                <a:spcPct val="150000"/>
              </a:lnSpc>
            </a:pPr>
            <a:r>
              <a:rPr lang="pl-PL" spc="-1" dirty="0"/>
              <a:t>Grażyna Jasińska – Przewodnicząca Rady </a:t>
            </a:r>
            <a:r>
              <a:rPr lang="pl-PL" spc="-1" dirty="0" smtClean="0"/>
              <a:t>Nadzorczej (do 30.06.2020 r.)</a:t>
            </a:r>
            <a:endParaRPr lang="pl-PL" spc="-1" dirty="0"/>
          </a:p>
          <a:p>
            <a:pPr algn="ctr"/>
            <a:r>
              <a:rPr lang="pl-PL" spc="-1" dirty="0"/>
              <a:t>Bronisław </a:t>
            </a:r>
            <a:r>
              <a:rPr lang="pl-PL" spc="-1" dirty="0" err="1"/>
              <a:t>Krywionek</a:t>
            </a:r>
            <a:r>
              <a:rPr lang="pl-PL" spc="-1" dirty="0"/>
              <a:t> – Członek Rady </a:t>
            </a:r>
            <a:r>
              <a:rPr lang="pl-PL" spc="-1" dirty="0" smtClean="0"/>
              <a:t>Nadzorczej (</a:t>
            </a:r>
            <a:r>
              <a:rPr lang="pl-PL" spc="-1" dirty="0"/>
              <a:t>do 30.06.2020 r</a:t>
            </a:r>
            <a:r>
              <a:rPr lang="pl-PL" spc="-1" dirty="0" smtClean="0"/>
              <a:t>.), </a:t>
            </a:r>
            <a:r>
              <a:rPr lang="pl-PL" spc="-1" dirty="0" smtClean="0"/>
              <a:t>a następnie Przewodniczący </a:t>
            </a:r>
            <a:r>
              <a:rPr lang="pl-PL" spc="-1" dirty="0"/>
              <a:t>Rady Nadzorczej </a:t>
            </a:r>
            <a:r>
              <a:rPr lang="pl-PL" spc="-1" dirty="0" smtClean="0"/>
              <a:t>(od 01.07.2020 r.)</a:t>
            </a:r>
            <a:endParaRPr lang="pl-PL" spc="-1" dirty="0"/>
          </a:p>
          <a:p>
            <a:pPr algn="ctr">
              <a:lnSpc>
                <a:spcPct val="150000"/>
              </a:lnSpc>
            </a:pPr>
            <a:r>
              <a:rPr lang="pl-PL" spc="-1" dirty="0"/>
              <a:t>Natalia </a:t>
            </a:r>
            <a:r>
              <a:rPr lang="pl-PL" spc="-1" dirty="0" err="1"/>
              <a:t>Chełminiak</a:t>
            </a:r>
            <a:r>
              <a:rPr lang="pl-PL" spc="-1" dirty="0"/>
              <a:t> – Członek Rady Nadzorczej </a:t>
            </a:r>
            <a:r>
              <a:rPr lang="pl-PL" spc="-1" dirty="0" smtClean="0"/>
              <a:t>(do 11.09.2020 </a:t>
            </a:r>
            <a:r>
              <a:rPr lang="pl-PL" spc="-1" dirty="0"/>
              <a:t>r</a:t>
            </a:r>
            <a:r>
              <a:rPr lang="pl-PL" spc="-1" dirty="0" smtClean="0"/>
              <a:t>.)</a:t>
            </a:r>
          </a:p>
          <a:p>
            <a:pPr algn="ctr">
              <a:lnSpc>
                <a:spcPct val="150000"/>
              </a:lnSpc>
            </a:pPr>
            <a:r>
              <a:rPr lang="pl-PL" spc="-1" dirty="0" smtClean="0"/>
              <a:t>Jagoda Małgorzata Brończyk </a:t>
            </a:r>
            <a:r>
              <a:rPr lang="pl-PL" spc="-1" dirty="0"/>
              <a:t>– Członek Rady Nadzorczej </a:t>
            </a:r>
            <a:r>
              <a:rPr lang="pl-PL" spc="-1" dirty="0" smtClean="0"/>
              <a:t>(od 01.07.2020 </a:t>
            </a:r>
            <a:r>
              <a:rPr lang="pl-PL" spc="-1" dirty="0"/>
              <a:t>r</a:t>
            </a:r>
            <a:r>
              <a:rPr lang="pl-PL" spc="-1" dirty="0" smtClean="0"/>
              <a:t>.)</a:t>
            </a:r>
          </a:p>
          <a:p>
            <a:pPr algn="ctr">
              <a:lnSpc>
                <a:spcPct val="150000"/>
              </a:lnSpc>
            </a:pPr>
            <a:r>
              <a:rPr lang="pl-PL" spc="-1" dirty="0" smtClean="0"/>
              <a:t>Klaudia Jędrzejewska </a:t>
            </a:r>
            <a:r>
              <a:rPr lang="pl-PL" spc="-1" dirty="0"/>
              <a:t>– Członek Rady Nadzorczej </a:t>
            </a:r>
            <a:r>
              <a:rPr lang="pl-PL" spc="-1" dirty="0" smtClean="0"/>
              <a:t>(od </a:t>
            </a:r>
            <a:r>
              <a:rPr lang="pl-PL" spc="-1" dirty="0"/>
              <a:t>11.09.2020 r.)</a:t>
            </a:r>
          </a:p>
          <a:p>
            <a:pPr algn="ctr"/>
            <a:endParaRPr lang="pl-PL" sz="2000" spc="-1" dirty="0" smtClean="0"/>
          </a:p>
        </p:txBody>
      </p:sp>
      <p:sp>
        <p:nvSpPr>
          <p:cNvPr id="244" name="TextShape 2"/>
          <p:cNvSpPr txBox="1"/>
          <p:nvPr/>
        </p:nvSpPr>
        <p:spPr>
          <a:xfrm>
            <a:off x="304920" y="641124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85720" y="142873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Odnowienie dojścia do </a:t>
            </a:r>
            <a:r>
              <a:rPr lang="pl-PL" dirty="0" err="1" smtClean="0"/>
              <a:t>zjeżdzalni</a:t>
            </a:r>
            <a:r>
              <a:rPr lang="pl-PL" dirty="0" smtClean="0"/>
              <a:t> – instalacja płyt PVC z motywem „głębi oceanu” </a:t>
            </a:r>
            <a:endParaRPr lang="pl-PL" dirty="0"/>
          </a:p>
        </p:txBody>
      </p:sp>
      <p:pic>
        <p:nvPicPr>
          <p:cNvPr id="8" name="Picture 2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3375445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6" name="Picture 2" descr="C:\Users\dell\Desktop\10 lecie Olendra\Zdjęcia 10-lecie do prezentacji\241636694_1017539385689216_666144581601496152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3321842" cy="442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150017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          Malowanie </a:t>
            </a:r>
            <a:r>
              <a:rPr lang="pl-PL" dirty="0" err="1" smtClean="0"/>
              <a:t>kawiarni</a:t>
            </a:r>
            <a:endParaRPr lang="pl-PL" dirty="0"/>
          </a:p>
        </p:txBody>
      </p:sp>
      <p:pic>
        <p:nvPicPr>
          <p:cNvPr id="64514" name="Picture 2" descr="C:\Users\dell\Desktop\10 lecie Olendra\Zdjęcia 10-lecie do prezentacji\241572994_378618800305932_5644435446491037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3214685" cy="428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5" name="Picture 3" descr="C:\Users\dell\Desktop\10 lecie Olendra\Zdjęcia 10-lecie do prezentacji\241636683_2636851713287023_738506824098022175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240"/>
            <a:ext cx="3214685" cy="428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85786" y="142873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Aranżacja kącika zabaw na </a:t>
            </a:r>
            <a:r>
              <a:rPr lang="pl-PL" dirty="0" err="1" smtClean="0"/>
              <a:t>Gaming</a:t>
            </a:r>
            <a:r>
              <a:rPr lang="pl-PL" dirty="0" smtClean="0"/>
              <a:t> </a:t>
            </a:r>
            <a:r>
              <a:rPr lang="pl-PL" dirty="0" err="1" smtClean="0"/>
              <a:t>Room</a:t>
            </a:r>
            <a:endParaRPr lang="pl-PL" dirty="0"/>
          </a:p>
        </p:txBody>
      </p:sp>
      <p:pic>
        <p:nvPicPr>
          <p:cNvPr id="65538" name="Picture 2" descr="C:\Users\dell\Desktop\10 lecie Olendra\Zdjęcia 10-lecie do prezentacji\241685887_397682235182709_65132526575502718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929054" cy="392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4714908" cy="314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9" name="Picture 3" descr="C:\Users\dell\Desktop\10 lecie Olendra\Zdjęcia 10-lecie do prezentacji\241631443_3034667593519850_681348349680846985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3116"/>
            <a:ext cx="3926164" cy="294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928670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Wybrane modernizacje w obiekcie w r.2020 – wykorzystanie przerw spowodowanych </a:t>
            </a:r>
            <a:r>
              <a:rPr lang="pl-PL" sz="1400" dirty="0" err="1" smtClean="0"/>
              <a:t>Lockdownem</a:t>
            </a:r>
            <a:endParaRPr lang="pl-PL" sz="1400" dirty="0"/>
          </a:p>
        </p:txBody>
      </p:sp>
      <p:pic>
        <p:nvPicPr>
          <p:cNvPr id="4" name="Picture 4" descr="C:\Users\dell\Desktop\COViD-19\prace remontowe w obiekcie zdjęcia\239485761_219727533435179_689761412634568468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2536031" cy="45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285852" y="142873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dirty="0" smtClean="0"/>
              <a:t>             P</a:t>
            </a:r>
            <a:r>
              <a:rPr lang="pl-PL" dirty="0" smtClean="0"/>
              <a:t>oczątek </a:t>
            </a:r>
            <a:r>
              <a:rPr lang="pl-PL" dirty="0" smtClean="0"/>
              <a:t>budowy tarasu zewnętrznego z jacuzzi</a:t>
            </a:r>
            <a:endParaRPr lang="pl-PL" dirty="0"/>
          </a:p>
        </p:txBody>
      </p:sp>
      <p:pic>
        <p:nvPicPr>
          <p:cNvPr id="66562" name="Picture 2" descr="C:\Users\dell\Desktop\10 lecie Olendra\Zdjęcia 10-lecie do prezentacji\241669365_1217819995385301_102701911138504939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3375420" cy="450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85926"/>
            <a:ext cx="3383280" cy="451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20000" y="6410880"/>
            <a:ext cx="811908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795960" y="2088000"/>
            <a:ext cx="7772040" cy="152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4200" b="0" strike="noStrike" spc="-1" dirty="0">
                <a:solidFill>
                  <a:srgbClr val="000000"/>
                </a:solidFill>
                <a:latin typeface="Arial"/>
              </a:rPr>
              <a:t>Dziękuję za uwagę</a:t>
            </a:r>
            <a:endParaRPr lang="pl-PL" sz="4200" b="0" strike="noStrike" spc="-1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505" y="1412776"/>
            <a:ext cx="150495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036080" y="1844824"/>
            <a:ext cx="6811920" cy="364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Źródła przychodów Spółki:</a:t>
            </a: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 sprzedaż usług </a:t>
            </a:r>
            <a:r>
              <a:rPr lang="pl-PL" sz="1600" b="1" strike="noStrike" cap="all" spc="248" dirty="0" smtClean="0">
                <a:solidFill>
                  <a:srgbClr val="000000"/>
                </a:solidFill>
                <a:latin typeface="Arial"/>
              </a:rPr>
              <a:t>hotelarsko-gastronomicznych</a:t>
            </a: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,</a:t>
            </a: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 </a:t>
            </a: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 sprzedaż usług </a:t>
            </a:r>
            <a:r>
              <a:rPr lang="pl-PL" sz="1600" b="1" strike="noStrike" cap="all" spc="248" dirty="0" smtClean="0">
                <a:solidFill>
                  <a:srgbClr val="000000"/>
                </a:solidFill>
                <a:latin typeface="Arial"/>
              </a:rPr>
              <a:t>sportowo-rekreacyjnych </a:t>
            </a: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W oparciu o 	kompleks basenów ze Strefą </a:t>
            </a:r>
            <a:r>
              <a:rPr lang="pl-PL" sz="1600" b="1" strike="noStrike" cap="all" spc="248" dirty="0" smtClean="0">
                <a:solidFill>
                  <a:srgbClr val="000000"/>
                </a:solidFill>
                <a:latin typeface="Arial"/>
              </a:rPr>
              <a:t>saun</a:t>
            </a: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, siłowni, SPA, </a:t>
            </a:r>
            <a:r>
              <a:rPr lang="pl-PL" sz="1600" b="1" strike="noStrike" cap="all" spc="248" dirty="0" smtClean="0">
                <a:solidFill>
                  <a:srgbClr val="000000"/>
                </a:solidFill>
                <a:latin typeface="Arial"/>
              </a:rPr>
              <a:t>fitness, kręgielni </a:t>
            </a: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I strzelnicy,</a:t>
            </a: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 </a:t>
            </a: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 Sprzedaż usług związanych z 	</a:t>
            </a:r>
            <a:r>
              <a:rPr lang="pl-PL" sz="1600" b="1" strike="noStrike" cap="all" spc="248" dirty="0" smtClean="0">
                <a:solidFill>
                  <a:srgbClr val="000000"/>
                </a:solidFill>
                <a:latin typeface="Arial"/>
              </a:rPr>
              <a:t>dzierżawą pomieszczeń </a:t>
            </a:r>
            <a:r>
              <a:rPr lang="pl-PL" sz="1600" b="1" strike="noStrike" cap="all" spc="248" dirty="0">
                <a:solidFill>
                  <a:srgbClr val="000000"/>
                </a:solidFill>
                <a:latin typeface="Arial"/>
              </a:rPr>
              <a:t>i miejsc </a:t>
            </a:r>
            <a:r>
              <a:rPr lang="pl-PL" sz="1600" b="1" strike="noStrike" cap="all" spc="248" dirty="0" smtClean="0">
                <a:solidFill>
                  <a:srgbClr val="000000"/>
                </a:solidFill>
                <a:latin typeface="Arial"/>
              </a:rPr>
              <a:t>reklamowych.</a:t>
            </a: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endParaRPr lang="pl-PL" sz="1600" b="0" strike="noStrike" spc="-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648000" y="204480"/>
            <a:ext cx="7772040" cy="12082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2800" b="0" strike="noStrike" spc="-1" dirty="0">
                <a:solidFill>
                  <a:srgbClr val="000000"/>
                </a:solidFill>
                <a:latin typeface="Arial"/>
              </a:rPr>
              <a:t>Sprzedaż</a:t>
            </a:r>
            <a:endParaRPr lang="pl-PL" sz="2800" b="0" strike="noStrike" spc="-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304920" y="6410880"/>
            <a:ext cx="86767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3457080" y="548680"/>
            <a:ext cx="2372400" cy="33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Sprzedaż brutto w </a:t>
            </a:r>
            <a:r>
              <a:rPr lang="pl-PL" sz="1600" b="1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2020 r.</a:t>
            </a:r>
            <a:r>
              <a:rPr lang="pl-PL" sz="1600" b="1" strike="noStrike" spc="-1" dirty="0" smtClean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lang="pl-PL" sz="1600" b="1" strike="noStrike" spc="-1" dirty="0">
              <a:latin typeface="Arial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2758509"/>
              </p:ext>
            </p:extLst>
          </p:nvPr>
        </p:nvGraphicFramePr>
        <p:xfrm>
          <a:off x="920751" y="1797844"/>
          <a:ext cx="7302498" cy="3590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158"/>
                <a:gridCol w="1245068"/>
                <a:gridCol w="1245068"/>
                <a:gridCol w="1245068"/>
                <a:gridCol w="1245068"/>
                <a:gridCol w="1245068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Aquapark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Profit (SPA, fitness, siłownia)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Gastronomia (restauracja, kawiarnia, kręgielnia, sklepik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Hotel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SUMA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Styczeń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352 777,60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44 437,36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121 954,31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253 001,84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772 171,11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Luty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370 282,03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45 442,53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138 358,28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283 118,13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837 200,97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Marzec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89 784,24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9 153,20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56 691,25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53 822,37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209 451,06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Kwiecień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852,17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0,00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0,00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-22 433,64 zł</a:t>
                      </a:r>
                      <a:endParaRPr lang="pl-P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-21 581,47 zł</a:t>
                      </a:r>
                      <a:endParaRPr lang="pl-P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Maj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1 303,26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389,00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520,00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-1 597,90 zł</a:t>
                      </a:r>
                      <a:endParaRPr lang="pl-P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614,36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Czerwiec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139 123,02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21 110,54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42 264,79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66 745,68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269 244,03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Lipiec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242 969,73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55 128,28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69 481,95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198 037,98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565 617,94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Sierpień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288 321,29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41 559,29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80 363,50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287 817,50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698 061,58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Wrzesień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183 701,20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36 773,22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102 936,65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184 936,99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508 348,06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Październik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111 929,30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20 763,44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47 339,36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145 272,85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325 304,95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Listopad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15 075,97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7 560,00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15 870,75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45 593,64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84 100,36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Grudzień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1 000,00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2 380,00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7 285,75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20 701,62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31 367,37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SUMA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1 797 119,81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284 696,86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683 066,59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1 515 017,06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4 279 900,32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Rok 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3 476 006,35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453 629,47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1 299 160,78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2 778 876,67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8 007 673,27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2020:2019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-1 678 886,54 zł</a:t>
                      </a:r>
                      <a:endParaRPr lang="pl-P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-168 932,61 zł</a:t>
                      </a:r>
                      <a:endParaRPr lang="pl-P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-616 094,19 zł</a:t>
                      </a:r>
                      <a:endParaRPr lang="pl-P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-1 263 859,61 zł</a:t>
                      </a:r>
                      <a:endParaRPr lang="pl-P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-3 727 772,95 zł</a:t>
                      </a:r>
                      <a:endParaRPr lang="pl-PL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% w 2020 r.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51,70%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62,76%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52,58%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54,52%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53,45%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1496233"/>
              </p:ext>
            </p:extLst>
          </p:nvPr>
        </p:nvGraphicFramePr>
        <p:xfrm>
          <a:off x="1403648" y="1196752"/>
          <a:ext cx="62646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5873784"/>
              </p:ext>
            </p:extLst>
          </p:nvPr>
        </p:nvGraphicFramePr>
        <p:xfrm>
          <a:off x="1115616" y="1124744"/>
          <a:ext cx="66967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 dirty="0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1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 dirty="0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 dirty="0">
              <a:latin typeface="Times New Roman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1619672" y="720000"/>
            <a:ext cx="61564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l-PL" sz="1800" b="1" strike="noStrike" spc="-1" dirty="0">
                <a:latin typeface="Arial"/>
              </a:rPr>
              <a:t>Dynamika sprzedaży poszczególnych działów </a:t>
            </a:r>
            <a:r>
              <a:rPr lang="pl-PL" sz="1800" b="1" strike="noStrike" spc="-1" dirty="0" smtClean="0">
                <a:latin typeface="Arial"/>
              </a:rPr>
              <a:t>w 2020 r</a:t>
            </a:r>
            <a:r>
              <a:rPr lang="pl-PL" sz="1800" b="1" strike="noStrike" spc="-1" dirty="0">
                <a:latin typeface="Arial"/>
              </a:rPr>
              <a:t>.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8187258"/>
              </p:ext>
            </p:extLst>
          </p:nvPr>
        </p:nvGraphicFramePr>
        <p:xfrm>
          <a:off x="1403648" y="1556792"/>
          <a:ext cx="6372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01680" y="6410880"/>
            <a:ext cx="866232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0226265"/>
              </p:ext>
            </p:extLst>
          </p:nvPr>
        </p:nvGraphicFramePr>
        <p:xfrm>
          <a:off x="2474495" y="764705"/>
          <a:ext cx="4195010" cy="4819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465"/>
                <a:gridCol w="2457545"/>
              </a:tblGrid>
              <a:tr h="2178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Obłożenie </a:t>
                      </a:r>
                      <a:r>
                        <a:rPr lang="pl-PL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aquaparku</a:t>
                      </a:r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w </a:t>
                      </a:r>
                      <a:r>
                        <a:rPr lang="pl-PL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2020 </a:t>
                      </a:r>
                      <a:r>
                        <a:rPr lang="pl-PL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r.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5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Miesiąc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Liczba osób korzystających z aquaparku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Styczeń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21 738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Luty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20 964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Marzec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4 889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Kwiecień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Maj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Czerwiec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8 085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Lipiec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15 268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Sierpień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15 500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Wrzesień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10 759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Październik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6 551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Listopad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</a:tr>
              <a:tr h="2206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Grudzień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014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Ogółem: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104 053</a:t>
                      </a:r>
                    </a:p>
                  </a:txBody>
                  <a:tcPr marL="9525" marR="9525" marT="9525" marB="0" anchor="b"/>
                </a:tc>
              </a:tr>
              <a:tr h="220642"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r>
                        <a:rPr lang="pl-PL" sz="1000" u="none" strike="noStrike" dirty="0" smtClean="0">
                          <a:effectLst/>
                        </a:rPr>
                        <a:t>2019 r. ogółem: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r>
                        <a:rPr lang="pl-PL" sz="1000" u="none" strike="noStrike" dirty="0" smtClean="0">
                          <a:effectLst/>
                        </a:rPr>
                        <a:t>217 257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3" marR="8573" marT="8573" marB="0" anchor="b"/>
                </a:tc>
              </a:tr>
              <a:tr h="6328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Średnia, miesięczna </a:t>
                      </a:r>
                      <a:r>
                        <a:rPr lang="pl-PL" sz="1000" u="none" strike="noStrike" dirty="0">
                          <a:effectLst/>
                        </a:rPr>
                        <a:t>liczba osób </a:t>
                      </a:r>
                      <a:r>
                        <a:rPr lang="pl-PL" sz="1000" u="none" strike="noStrike" dirty="0" smtClean="0">
                          <a:effectLst/>
                        </a:rPr>
                        <a:t>korzystających z</a:t>
                      </a:r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r>
                        <a:rPr lang="pl-PL" sz="1000" u="none" strike="noStrike" dirty="0" err="1">
                          <a:effectLst/>
                        </a:rPr>
                        <a:t>aquaparku</a:t>
                      </a:r>
                      <a:r>
                        <a:rPr lang="pl-PL" sz="1000" u="none" strike="noStrike" dirty="0">
                          <a:effectLst/>
                        </a:rPr>
                        <a:t> w </a:t>
                      </a:r>
                      <a:r>
                        <a:rPr lang="pl-PL" sz="1000" u="none" strike="noStrike" dirty="0" smtClean="0">
                          <a:effectLst/>
                        </a:rPr>
                        <a:t>2020 </a:t>
                      </a:r>
                      <a:r>
                        <a:rPr lang="pl-PL" sz="1000" u="none" strike="noStrike" dirty="0">
                          <a:effectLst/>
                        </a:rPr>
                        <a:t>r.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8 671</a:t>
                      </a:r>
                    </a:p>
                  </a:txBody>
                  <a:tcPr marL="9525" marR="9525" marT="9525" marB="0" anchor="ctr"/>
                </a:tc>
              </a:tr>
              <a:tr h="2178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jw., w </a:t>
                      </a:r>
                      <a:r>
                        <a:rPr lang="pl-PL" sz="1000" u="none" strike="noStrike" dirty="0" smtClean="0">
                          <a:effectLst/>
                        </a:rPr>
                        <a:t>2019 </a:t>
                      </a:r>
                      <a:r>
                        <a:rPr lang="pl-PL" sz="1000" u="none" strike="noStrike" dirty="0">
                          <a:effectLst/>
                        </a:rPr>
                        <a:t>r.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 dirty="0" smtClean="0">
                          <a:effectLst/>
                        </a:rPr>
                        <a:t>18 105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</a:tr>
              <a:tr h="2178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2020:2019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-9439 os./m-c    -113 204 os./w roku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3" marR="8573" marT="8573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304920" y="6410880"/>
            <a:ext cx="8659440" cy="36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Georgia"/>
              </a:rPr>
              <a:t>Centrum Sportu i Rekreacji OLENDER Sp. z o.o. w Wielkiej Nieszawce, ul. Toruńska 34/40, www.olender.info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07704" y="6206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Dynamika obłożenia Aquaparku w </a:t>
            </a:r>
            <a:r>
              <a:rPr lang="pl-PL" b="1" dirty="0" smtClean="0"/>
              <a:t>2020 </a:t>
            </a:r>
            <a:r>
              <a:rPr lang="pl-PL" b="1" dirty="0"/>
              <a:t>i </a:t>
            </a:r>
            <a:r>
              <a:rPr lang="pl-PL" b="1" dirty="0" smtClean="0"/>
              <a:t>2019 r</a:t>
            </a:r>
            <a:r>
              <a:rPr lang="pl-PL" b="1" dirty="0"/>
              <a:t>.</a:t>
            </a:r>
            <a:endParaRPr lang="pl-PL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8386351"/>
              </p:ext>
            </p:extLst>
          </p:nvPr>
        </p:nvGraphicFramePr>
        <p:xfrm>
          <a:off x="1691680" y="1700808"/>
          <a:ext cx="59766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1223</TotalTime>
  <Words>1285</Words>
  <Application>Microsoft Office PowerPoint</Application>
  <PresentationFormat>Pokaz na ekranie (4:3)</PresentationFormat>
  <Paragraphs>254</Paragraphs>
  <Slides>24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4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Office Theme</vt:lpstr>
      <vt:lpstr>Office Theme</vt:lpstr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dell</cp:lastModifiedBy>
  <cp:revision>103</cp:revision>
  <dcterms:created xsi:type="dcterms:W3CDTF">2016-04-15T07:56:30Z</dcterms:created>
  <dcterms:modified xsi:type="dcterms:W3CDTF">2021-09-09T12:37:08Z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