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10234613" cy="14662150"/>
  <p:defaultTextStyle>
    <a:defPPr>
      <a:defRPr lang="pl-PL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-72" y="323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22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92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06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251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95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357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588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13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961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595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496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BAABA-7DD8-406D-BE2D-E2D12F98DD7E}" type="datetimeFigureOut">
              <a:rPr lang="pl-PL" smtClean="0"/>
              <a:t>25.06.2024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690B5-5C51-47E4-8EA4-165D7C4BB6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60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2448" y="192088"/>
            <a:ext cx="6048672" cy="521860"/>
          </a:xfrm>
        </p:spPr>
        <p:txBody>
          <a:bodyPr>
            <a:normAutofit fontScale="90000"/>
          </a:bodyPr>
          <a:lstStyle/>
          <a:p>
            <a:r>
              <a:rPr lang="pl-PL" sz="2000" dirty="0" smtClean="0"/>
              <a:t>Schemat Organizacyjny Urzędu Gminy Wielka Nieszawka</a:t>
            </a:r>
            <a:endParaRPr lang="pl-PL" sz="2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752728" y="716906"/>
            <a:ext cx="1152128" cy="4642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l-PL" sz="2000" b="1" dirty="0" smtClean="0">
                <a:solidFill>
                  <a:schemeClr val="tx1"/>
                </a:solidFill>
              </a:rPr>
              <a:t>WÓJT</a:t>
            </a:r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48164" y="1091643"/>
            <a:ext cx="200822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</a:rPr>
              <a:t>SEKRETARZ</a:t>
            </a:r>
            <a:endParaRPr lang="pl-PL" sz="1600" b="1" dirty="0">
              <a:solidFill>
                <a:schemeClr val="tx1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3376464" y="1091643"/>
            <a:ext cx="201622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</a:rPr>
              <a:t>ZASTĘPCA WÓTA </a:t>
            </a:r>
            <a:endParaRPr lang="pl-PL" sz="1600" b="1" dirty="0">
              <a:solidFill>
                <a:schemeClr val="tx1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7334152" y="1116767"/>
            <a:ext cx="201897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</a:rPr>
              <a:t>SKARBNIK – GŁÓWNY KSIĘGOWY BUDŻETU</a:t>
            </a:r>
            <a:endParaRPr lang="pl-PL" sz="1600" b="1" dirty="0">
              <a:solidFill>
                <a:schemeClr val="tx1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0001200" y="1150001"/>
            <a:ext cx="201622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tx1"/>
                </a:solidFill>
              </a:rPr>
              <a:t>STANOWISTA SAMODZIELNE</a:t>
            </a:r>
            <a:endParaRPr lang="pl-PL" sz="1600" b="1" dirty="0">
              <a:solidFill>
                <a:schemeClr val="tx1"/>
              </a:solidFill>
            </a:endParaRPr>
          </a:p>
        </p:txBody>
      </p:sp>
      <p:cxnSp>
        <p:nvCxnSpPr>
          <p:cNvPr id="10" name="Łącznik łamany 9"/>
          <p:cNvCxnSpPr>
            <a:stCxn id="3" idx="1"/>
            <a:endCxn id="5" idx="0"/>
          </p:cNvCxnSpPr>
          <p:nvPr/>
        </p:nvCxnSpPr>
        <p:spPr>
          <a:xfrm rot="10800000" flipV="1">
            <a:off x="1652274" y="949039"/>
            <a:ext cx="4100454" cy="14260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łamany 13"/>
          <p:cNvCxnSpPr/>
          <p:nvPr/>
        </p:nvCxnSpPr>
        <p:spPr>
          <a:xfrm rot="10800000" flipV="1">
            <a:off x="5392690" y="1226482"/>
            <a:ext cx="864094" cy="386278"/>
          </a:xfrm>
          <a:prstGeom prst="bentConnector3">
            <a:avLst>
              <a:gd name="adj1" fmla="val 103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łamany 20"/>
          <p:cNvCxnSpPr/>
          <p:nvPr/>
        </p:nvCxnSpPr>
        <p:spPr>
          <a:xfrm>
            <a:off x="6472808" y="1226482"/>
            <a:ext cx="864096" cy="373717"/>
          </a:xfrm>
          <a:prstGeom prst="bentConnector3">
            <a:avLst>
              <a:gd name="adj1" fmla="val -54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łamany 23"/>
          <p:cNvCxnSpPr>
            <a:stCxn id="3" idx="3"/>
            <a:endCxn id="8" idx="0"/>
          </p:cNvCxnSpPr>
          <p:nvPr/>
        </p:nvCxnSpPr>
        <p:spPr>
          <a:xfrm>
            <a:off x="6904856" y="949040"/>
            <a:ext cx="4104456" cy="20096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Tabela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930070"/>
              </p:ext>
            </p:extLst>
          </p:nvPr>
        </p:nvGraphicFramePr>
        <p:xfrm>
          <a:off x="4857658" y="2376274"/>
          <a:ext cx="2786426" cy="2770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6426"/>
              </a:tblGrid>
              <a:tr h="53330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</a:rPr>
                        <a:t>REFERAT UTRZYMANIA INFRASTRUKTURY I GOSPODARKI ODPADAMI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751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1" u="none" strike="noStrike" dirty="0">
                          <a:effectLst/>
                        </a:rPr>
                        <a:t>1. KIEROWNIK REFERATU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174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2. PRACOWNICY OCZYSZCZALNI (KONSERWATORZY) - ST. WIELOOSOBOWE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751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3. KIEROWCA AUTOBUSU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174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4. KIEROWCY SAMOCHODU OSOBOWEGO (KONSERWATORZY) ST. WIELOOSOBOWE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174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5. STANOWISKO DS. UTRZYMANIA DRÓG I OŚWIETLENIA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174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6. STANOWISKO DS. UTRZYMANIA INFRASTRUKTURY WOD-KAN, SRODKÓW TRWAŁYCH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751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7. STANOWISKO DS. GOSPODARKI KOMUNALNEJ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751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8. STANOWISKO DS. WÓD I MELIORACJI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8339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9. OBSŁUGA PSZOK, KIEROWCA AUTOBUSU, SAMOCHODÓW UTRZYMYWANYCH PRZEZ URZĄD GMINY WIELKA NIESZAWKA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3" name="Tabela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633372"/>
              </p:ext>
            </p:extLst>
          </p:nvPr>
        </p:nvGraphicFramePr>
        <p:xfrm>
          <a:off x="1554568" y="2782267"/>
          <a:ext cx="2767278" cy="1847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7278"/>
              </a:tblGrid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</a:rPr>
                        <a:t>REFERAT EDUKACJI, SPRAW SPOŁECZNYCH I PROMOCJI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 smtClean="0">
                          <a:effectLst/>
                        </a:rPr>
                        <a:t>1. </a:t>
                      </a:r>
                      <a:r>
                        <a:rPr lang="pl-PL" sz="900" u="none" strike="noStrike" dirty="0">
                          <a:effectLst/>
                        </a:rPr>
                        <a:t>STANOWISKO DS. EDUKACJI, ZDROWIA I SPRAW SPOŁECZNYCH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2</a:t>
                      </a:r>
                      <a:r>
                        <a:rPr lang="pl-PL" sz="900" u="none" strike="noStrike" dirty="0" smtClean="0">
                          <a:effectLst/>
                        </a:rPr>
                        <a:t>. </a:t>
                      </a:r>
                      <a:r>
                        <a:rPr lang="pl-PL" sz="900" u="none" strike="noStrike" dirty="0">
                          <a:effectLst/>
                        </a:rPr>
                        <a:t>STANOWISKO </a:t>
                      </a:r>
                      <a:r>
                        <a:rPr lang="pl-PL" sz="900" u="none" strike="noStrike" dirty="0" smtClean="0">
                          <a:effectLst/>
                        </a:rPr>
                        <a:t>DS. </a:t>
                      </a:r>
                      <a:r>
                        <a:rPr lang="pl-PL" sz="900" u="none" strike="noStrike" dirty="0">
                          <a:effectLst/>
                        </a:rPr>
                        <a:t>OBSŁUGI ORGANÓW GMINY DZIAŁALNOŚCI GOSPODARCZEJ - 0,75 ETATU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6725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3</a:t>
                      </a:r>
                      <a:r>
                        <a:rPr lang="pl-PL" sz="900" u="none" strike="noStrike" dirty="0" smtClean="0">
                          <a:effectLst/>
                        </a:rPr>
                        <a:t>. </a:t>
                      </a:r>
                      <a:r>
                        <a:rPr lang="pl-PL" sz="900" u="none" strike="noStrike" dirty="0">
                          <a:effectLst/>
                        </a:rPr>
                        <a:t>STANOWISKO </a:t>
                      </a:r>
                      <a:r>
                        <a:rPr lang="pl-PL" sz="900" u="none" strike="noStrike" dirty="0" smtClean="0">
                          <a:effectLst/>
                        </a:rPr>
                        <a:t>DS. </a:t>
                      </a:r>
                      <a:r>
                        <a:rPr lang="pl-PL" sz="900" u="none" strike="noStrike" dirty="0">
                          <a:effectLst/>
                        </a:rPr>
                        <a:t>PROMOCJI, SPORTU, WSPÓŁPRACY Z ORGANIZACJAMI POZARZĄDOWYMI, BIP, STRONA INTERNETOWA URZĘDU GMINY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 smtClean="0">
                          <a:effectLst/>
                        </a:rPr>
                        <a:t>4.</a:t>
                      </a:r>
                      <a:r>
                        <a:rPr lang="pl-PL" sz="900" u="none" strike="noStrike" baseline="0" dirty="0" smtClean="0">
                          <a:effectLst/>
                        </a:rPr>
                        <a:t> </a:t>
                      </a:r>
                      <a:r>
                        <a:rPr lang="pl-PL" sz="900" u="none" strike="noStrike" dirty="0" smtClean="0">
                          <a:effectLst/>
                        </a:rPr>
                        <a:t> </a:t>
                      </a:r>
                      <a:r>
                        <a:rPr lang="pl-PL" sz="900" u="none" strike="noStrike" dirty="0">
                          <a:effectLst/>
                        </a:rPr>
                        <a:t>ARCHIWUM - 0,25 ETATU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7" name="Tabela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15422"/>
              </p:ext>
            </p:extLst>
          </p:nvPr>
        </p:nvGraphicFramePr>
        <p:xfrm>
          <a:off x="1575976" y="6960840"/>
          <a:ext cx="2760868" cy="1895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0868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STANOWISKA</a:t>
                      </a:r>
                      <a:r>
                        <a:rPr lang="pl-PL" sz="12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SAMODZIELNE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1. STANOWISKO DS. OBSŁUGI SEKRETARIATU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2. STANOWISKO DS. KADR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6725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3. POMOC ADMINISTRACYJNA (W ZALEŻNOŚCI OD POTRZEB REFERATÓW NIE WIECEJ NIŻ 5 STANOWISK W URZĘDZIE GMINY WIELKA NIESZAWKA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4. STANOWISKO DS. INFORMATYZACJI 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6725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5. STANOWISKO DS. OBRONY CYWILNEJ I ZARZĄDZANIA KRYZYSOWEGO, DS. OCHRONY INFORMACJI NIEJAWNYCH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6. ROBOTNIK </a:t>
                      </a:r>
                      <a:r>
                        <a:rPr lang="pl-PL" sz="900" u="none" strike="noStrike" dirty="0" smtClean="0">
                          <a:effectLst/>
                        </a:rPr>
                        <a:t>GOSPODARCZY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8" name="Tabela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09936"/>
              </p:ext>
            </p:extLst>
          </p:nvPr>
        </p:nvGraphicFramePr>
        <p:xfrm>
          <a:off x="1526142" y="5077913"/>
          <a:ext cx="2768600" cy="1522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8600"/>
              </a:tblGrid>
              <a:tr h="65042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</a:rPr>
                        <a:t>REFERAT PLANOWANIA PRZESTRZENNEGO, GOSPODARKI GRUNTAMI I OCHRONY ŚRODOWISKA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199">
                <a:tc>
                  <a:txBody>
                    <a:bodyPr/>
                    <a:lstStyle/>
                    <a:p>
                      <a:pPr algn="l" fontAlgn="b"/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199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 smtClean="0">
                          <a:effectLst/>
                        </a:rPr>
                        <a:t>1. </a:t>
                      </a:r>
                      <a:r>
                        <a:rPr lang="pl-PL" sz="900" u="none" strike="noStrike" dirty="0">
                          <a:effectLst/>
                        </a:rPr>
                        <a:t>STANOWISKO DS. PLANOWANIA PRZESTRZENNEGO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7128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2</a:t>
                      </a:r>
                      <a:r>
                        <a:rPr lang="pl-PL" sz="900" u="none" strike="noStrike" smtClean="0">
                          <a:effectLst/>
                        </a:rPr>
                        <a:t>. </a:t>
                      </a:r>
                      <a:r>
                        <a:rPr lang="pl-PL" sz="900" u="none" strike="noStrike" dirty="0">
                          <a:effectLst/>
                        </a:rPr>
                        <a:t>STANOWISKO DS. GOSPODARKI GRUNTAMI I GEODEZJI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932"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9" name="Tabel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928115"/>
              </p:ext>
            </p:extLst>
          </p:nvPr>
        </p:nvGraphicFramePr>
        <p:xfrm>
          <a:off x="4872484" y="5808712"/>
          <a:ext cx="2768600" cy="1381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8600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</a:rPr>
                        <a:t>REFERAT INWESTYCJI I TRANSPORTU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 smtClean="0">
                          <a:effectLst/>
                        </a:rPr>
                        <a:t>1. </a:t>
                      </a:r>
                      <a:r>
                        <a:rPr lang="pl-PL" sz="900" u="none" strike="noStrike" dirty="0">
                          <a:effectLst/>
                        </a:rPr>
                        <a:t>STANOWISKO DS. INWESTYCJI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 smtClean="0">
                          <a:effectLst/>
                        </a:rPr>
                        <a:t>2. </a:t>
                      </a:r>
                      <a:r>
                        <a:rPr lang="pl-PL" sz="900" u="none" strike="noStrike" dirty="0">
                          <a:effectLst/>
                        </a:rPr>
                        <a:t>STANOWISKO DS. INWESTYCJI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 smtClean="0">
                          <a:effectLst/>
                        </a:rPr>
                        <a:t>3 </a:t>
                      </a:r>
                      <a:r>
                        <a:rPr lang="pl-PL" sz="900" u="none" strike="noStrike" dirty="0">
                          <a:effectLst/>
                        </a:rPr>
                        <a:t>STANOWISKO DS. ZAMÓWIEŃ PUBLICZNYCH I POZYSKIWANIA ŚRODKÓW UNIJNYCH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 dirty="0" smtClean="0">
                          <a:effectLst/>
                        </a:rPr>
                        <a:t>4. </a:t>
                      </a:r>
                      <a:r>
                        <a:rPr lang="pl-PL" sz="900" u="none" strike="noStrike" dirty="0">
                          <a:effectLst/>
                        </a:rPr>
                        <a:t>STANOWISKO DS. INWESTYCJI, BUDŻET SOŁECKI, BUDŻET PARTYCYPACYJNY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0" name="Tabela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81222"/>
              </p:ext>
            </p:extLst>
          </p:nvPr>
        </p:nvGraphicFramePr>
        <p:xfrm>
          <a:off x="9039211" y="4987106"/>
          <a:ext cx="2768600" cy="2819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8600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</a:rPr>
                        <a:t>REFERAT KSIĘGOWO FINANSOWY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337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1" u="none" strike="noStrike" dirty="0">
                          <a:effectLst/>
                        </a:rPr>
                        <a:t>1. KIEROWNIK REFERATU, GŁÓWNY KSIĘGOWY URZĘDU GMINY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2. ZASTĘPCA GŁÓWNEGO KSIĘGOWEGO URZĘDU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3. STANOWISKO DS. FINANSOWO-KSIĘGOWYCH, KSIĘGOWOŚĆ BUDŻETOWA I PODATKOWA, VAT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4. STANOWISKO DS. WYMIARU PODATKÓW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6725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5. STANOWISKO DS. FINANSOWO KSIĘGOWYCH, KSIĘGOWOŚCI BUDŻETOWEJ I PODATKOWEJ, ODPADY KOMUNALNE, OPŁATY KOMUNALNE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6. STANOWISKO DS. FINANSOWO-KSIĘGOWYCH I PŁAC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>
                          <a:effectLst/>
                        </a:rPr>
                        <a:t>7. STANOWISKO DS. FINANSOWO-KSIĘGOWYCH KSIĘGOWOŚCI BUDŻETOWEJ, OBSŁUGA KASY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19125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8. STANOWISKO DS. FINANSOWO- KSIĘGOWYCH KSIĘGOWOŚĆ PODATKOWA, OPŁATY KOMUNALNE, EGZEKUCJA ADMINISTRACYJNA, POSTĘPOWANIA CYWILNO-PRAWNE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cxnSp>
        <p:nvCxnSpPr>
          <p:cNvPr id="83" name="Łącznik prostoliniowy 82"/>
          <p:cNvCxnSpPr/>
          <p:nvPr/>
        </p:nvCxnSpPr>
        <p:spPr>
          <a:xfrm>
            <a:off x="4636604" y="1991284"/>
            <a:ext cx="14826" cy="4507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Łącznik prosty ze strzałką 90"/>
          <p:cNvCxnSpPr/>
          <p:nvPr/>
        </p:nvCxnSpPr>
        <p:spPr>
          <a:xfrm>
            <a:off x="4636604" y="3720480"/>
            <a:ext cx="1800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Łącznik łamany 106"/>
          <p:cNvCxnSpPr/>
          <p:nvPr/>
        </p:nvCxnSpPr>
        <p:spPr>
          <a:xfrm rot="5400000">
            <a:off x="10560756" y="2677213"/>
            <a:ext cx="1637432" cy="41180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Łącznik prostoliniowy 108"/>
          <p:cNvCxnSpPr/>
          <p:nvPr/>
        </p:nvCxnSpPr>
        <p:spPr>
          <a:xfrm>
            <a:off x="1072208" y="2006043"/>
            <a:ext cx="0" cy="5890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Łącznik prosty ze strzałką 110"/>
          <p:cNvCxnSpPr/>
          <p:nvPr/>
        </p:nvCxnSpPr>
        <p:spPr>
          <a:xfrm>
            <a:off x="1072208" y="789694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Łącznik prosty ze strzałką 112"/>
          <p:cNvCxnSpPr/>
          <p:nvPr/>
        </p:nvCxnSpPr>
        <p:spPr>
          <a:xfrm>
            <a:off x="1072208" y="5952728"/>
            <a:ext cx="4539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Łącznik prosty ze strzałką 116"/>
          <p:cNvCxnSpPr/>
          <p:nvPr/>
        </p:nvCxnSpPr>
        <p:spPr>
          <a:xfrm>
            <a:off x="1072208" y="3720480"/>
            <a:ext cx="4539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oliniowy 123"/>
          <p:cNvCxnSpPr/>
          <p:nvPr/>
        </p:nvCxnSpPr>
        <p:spPr>
          <a:xfrm>
            <a:off x="7912968" y="2006043"/>
            <a:ext cx="0" cy="4594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Łącznik prosty ze strzałką 125"/>
          <p:cNvCxnSpPr/>
          <p:nvPr/>
        </p:nvCxnSpPr>
        <p:spPr>
          <a:xfrm>
            <a:off x="7912968" y="6600800"/>
            <a:ext cx="11262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>
            <a:endCxn id="79" idx="1"/>
          </p:cNvCxnSpPr>
          <p:nvPr/>
        </p:nvCxnSpPr>
        <p:spPr>
          <a:xfrm>
            <a:off x="4651430" y="6499274"/>
            <a:ext cx="22105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rostokąt 3"/>
          <p:cNvSpPr/>
          <p:nvPr/>
        </p:nvSpPr>
        <p:spPr>
          <a:xfrm>
            <a:off x="9785176" y="336104"/>
            <a:ext cx="22322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tx1"/>
                </a:solidFill>
              </a:rPr>
              <a:t>z</a:t>
            </a:r>
            <a:r>
              <a:rPr lang="pl-PL" sz="900" dirty="0" smtClean="0">
                <a:solidFill>
                  <a:schemeClr val="tx1"/>
                </a:solidFill>
              </a:rPr>
              <a:t>ałącznik nr 1 do  Regulaminu organizacyjnego</a:t>
            </a:r>
            <a:endParaRPr lang="pl-PL" sz="9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26390"/>
              </p:ext>
            </p:extLst>
          </p:nvPr>
        </p:nvGraphicFramePr>
        <p:xfrm>
          <a:off x="8433126" y="3606584"/>
          <a:ext cx="2768600" cy="190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8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u="none" strike="noStrike" dirty="0">
                          <a:effectLst/>
                        </a:rPr>
                        <a:t>1. ZASTĘPCA KIEROWNIKA USC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80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3531</TotalTime>
  <Words>388</Words>
  <Application>Microsoft Office PowerPoint</Application>
  <PresentationFormat>Papier A3 (297x420 mm)</PresentationFormat>
  <Paragraphs>47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Schemat Organizacyjny Urzędu Gminy Wielka Nieszawka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Schemat Organizacyjny Urzędu Gminy Wielka Nieszawka</dc:title>
  <dc:creator>user</dc:creator>
  <cp:lastModifiedBy>user</cp:lastModifiedBy>
  <cp:revision>22</cp:revision>
  <cp:lastPrinted>2024-06-25T17:02:23Z</cp:lastPrinted>
  <dcterms:created xsi:type="dcterms:W3CDTF">2024-05-11T17:13:47Z</dcterms:created>
  <dcterms:modified xsi:type="dcterms:W3CDTF">2024-06-25T17:04:43Z</dcterms:modified>
</cp:coreProperties>
</file>